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theme/themeOverride39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3"/>
  </p:notesMasterIdLst>
  <p:sldIdLst>
    <p:sldId id="256" r:id="rId3"/>
    <p:sldId id="325" r:id="rId4"/>
    <p:sldId id="259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7" r:id="rId16"/>
    <p:sldId id="285" r:id="rId17"/>
    <p:sldId id="286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26" r:id="rId34"/>
    <p:sldId id="303" r:id="rId35"/>
    <p:sldId id="304" r:id="rId36"/>
    <p:sldId id="305" r:id="rId37"/>
    <p:sldId id="306" r:id="rId38"/>
    <p:sldId id="260" r:id="rId39"/>
    <p:sldId id="307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27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24" r:id="rId57"/>
    <p:sldId id="328" r:id="rId58"/>
    <p:sldId id="330" r:id="rId59"/>
    <p:sldId id="331" r:id="rId60"/>
    <p:sldId id="329" r:id="rId61"/>
    <p:sldId id="332" r:id="rId6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1238" autoAdjust="0"/>
  </p:normalViewPr>
  <p:slideViewPr>
    <p:cSldViewPr snapToGrid="0">
      <p:cViewPr varScale="1">
        <p:scale>
          <a:sx n="70" d="100"/>
          <a:sy n="70" d="100"/>
        </p:scale>
        <p:origin x="486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185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55FEE-5525-41EB-A3D0-D558BA120CD3}" type="datetimeFigureOut">
              <a:rPr lang="zh-TW" altLang="en-US" smtClean="0"/>
              <a:t>2023/1/4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BFC1D3-FFB6-4710-993D-A7A111822F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4610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01F035-C20B-4230-BFCD-0B197D4FD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7601779-C075-4A05-BA66-6EF9591A63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1BC260-877F-4F32-8674-E5B25CA61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C4D4A-8739-4188-92E2-0D91BB1B10FC}" type="datetimeFigureOut">
              <a:rPr lang="zh-TW" altLang="en-US" smtClean="0"/>
              <a:t>2023/1/4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30FB3CD-962E-40DB-A38C-4593469F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65B5DC1-2049-4D09-9542-E43D28E83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BFF8B-0A9B-49C2-816E-A4E1F68E27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1959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7C5D07-E9E6-472E-8D1E-44D6BC83B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2AC4678-AE6E-4576-A75F-69DB4B8272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D7116B-31FB-42B2-9F40-FDAFC94FC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C4D4A-8739-4188-92E2-0D91BB1B10FC}" type="datetimeFigureOut">
              <a:rPr lang="zh-TW" altLang="en-US" smtClean="0"/>
              <a:t>2023/1/4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2142545-28C7-4011-B25B-5994A9A8A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D2A2B7C-85F4-4BFD-A26E-36E9C70A3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BFF8B-0A9B-49C2-816E-A4E1F68E27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4848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1485599-A26F-4BAA-93AE-52BC0A4FEE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50C4410-0560-4C65-9D05-5D6227AC7D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ADF17DD-973A-48E1-B130-4F4E4BC14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C4D4A-8739-4188-92E2-0D91BB1B10FC}" type="datetimeFigureOut">
              <a:rPr lang="zh-TW" altLang="en-US" smtClean="0"/>
              <a:t>2023/1/4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950C755-650B-4B86-A791-B3C80573F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6705A6F-F792-465A-ADCD-34AFC645B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BFF8B-0A9B-49C2-816E-A4E1F68E27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98322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4E015-96EE-4999-B504-A83C18B18F44}" type="datetimeFigureOut">
              <a:rPr lang="zh-TW" altLang="en-US" smtClean="0"/>
              <a:t>2023/1/4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E3DB-10A6-45D4-8DFE-9ED239D4ED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92640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4E015-96EE-4999-B504-A83C18B18F44}" type="datetimeFigureOut">
              <a:rPr lang="zh-TW" altLang="en-US" smtClean="0"/>
              <a:t>2023/1/4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E3DB-10A6-45D4-8DFE-9ED239D4ED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48003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4E015-96EE-4999-B504-A83C18B18F44}" type="datetimeFigureOut">
              <a:rPr lang="zh-TW" altLang="en-US" smtClean="0"/>
              <a:t>2023/1/4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E3DB-10A6-45D4-8DFE-9ED239D4ED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66293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4E015-96EE-4999-B504-A83C18B18F44}" type="datetimeFigureOut">
              <a:rPr lang="zh-TW" altLang="en-US" smtClean="0"/>
              <a:t>2023/1/4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E3DB-10A6-45D4-8DFE-9ED239D4ED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4729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4E015-96EE-4999-B504-A83C18B18F44}" type="datetimeFigureOut">
              <a:rPr lang="zh-TW" altLang="en-US" smtClean="0"/>
              <a:t>2023/1/4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E3DB-10A6-45D4-8DFE-9ED239D4ED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43026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4E015-96EE-4999-B504-A83C18B18F44}" type="datetimeFigureOut">
              <a:rPr lang="zh-TW" altLang="en-US" smtClean="0"/>
              <a:t>2023/1/4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E3DB-10A6-45D4-8DFE-9ED239D4ED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16989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4E015-96EE-4999-B504-A83C18B18F44}" type="datetimeFigureOut">
              <a:rPr lang="zh-TW" altLang="en-US" smtClean="0"/>
              <a:t>2023/1/4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E3DB-10A6-45D4-8DFE-9ED239D4ED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02927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4E015-96EE-4999-B504-A83C18B18F44}" type="datetimeFigureOut">
              <a:rPr lang="zh-TW" altLang="en-US" smtClean="0"/>
              <a:t>2023/1/4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E3DB-10A6-45D4-8DFE-9ED239D4ED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4355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C5CE72-CFA0-4553-8420-930D0F27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C5F5A7-DB16-4683-BF89-01137CA60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CE2DE6-B2C8-46C4-A92C-9A92C845B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C4D4A-8739-4188-92E2-0D91BB1B10FC}" type="datetimeFigureOut">
              <a:rPr lang="zh-TW" altLang="en-US" smtClean="0"/>
              <a:t>2023/1/4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3D092F-EEE7-43B3-B1DA-84455DB47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F0E09EC-0A64-4E5D-B685-86539BF1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BFF8B-0A9B-49C2-816E-A4E1F68E27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86786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4E015-96EE-4999-B504-A83C18B18F44}" type="datetimeFigureOut">
              <a:rPr lang="zh-TW" altLang="en-US" smtClean="0"/>
              <a:t>2023/1/4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E3DB-10A6-45D4-8DFE-9ED239D4ED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3786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4E015-96EE-4999-B504-A83C18B18F44}" type="datetimeFigureOut">
              <a:rPr lang="zh-TW" altLang="en-US" smtClean="0"/>
              <a:t>2023/1/4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E3DB-10A6-45D4-8DFE-9ED239D4ED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32295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4E015-96EE-4999-B504-A83C18B18F44}" type="datetimeFigureOut">
              <a:rPr lang="zh-TW" altLang="en-US" smtClean="0"/>
              <a:t>2023/1/4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E3DB-10A6-45D4-8DFE-9ED239D4ED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1815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8A367E-65E0-4C44-B91C-8B606A594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8BF558-E407-4DDF-9B92-2AB49C053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36DEE4-9061-45E2-B6DC-3A036EC6C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C4D4A-8739-4188-92E2-0D91BB1B10FC}" type="datetimeFigureOut">
              <a:rPr lang="zh-TW" altLang="en-US" smtClean="0"/>
              <a:t>2023/1/4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692CAE3-8123-4289-9707-33A79DC51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54C6374-A407-4E8F-AF92-88F60CEAF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BFF8B-0A9B-49C2-816E-A4E1F68E27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1418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84F1F0-C2E4-4E42-B87A-AEB45A5C0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971F16-EA49-4B3F-A045-55908EA696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D480740-DEEB-482B-AAF1-9F56711D3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8BAA498-112A-4E45-B7B6-5CCF7373A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C4D4A-8739-4188-92E2-0D91BB1B10FC}" type="datetimeFigureOut">
              <a:rPr lang="zh-TW" altLang="en-US" smtClean="0"/>
              <a:t>2023/1/4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CAB59E6-109E-420B-9D3B-CA619FB9A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D5D137B-93C5-48CE-A1B4-B66690BA3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BFF8B-0A9B-49C2-816E-A4E1F68E27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2264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C25545-1839-42F4-BAD8-5D03BE5D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39F88FF-EE33-4526-9A37-4A9B1378F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BD6BDEE-C8A2-4024-819B-014CD7338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941D5A9-7EF0-4C3B-81F3-27C58E4293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A1F2F5C-BF9B-4B4C-84D3-050BD14F2E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942DC7F-F9C8-42F1-8FEE-48E6976C9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C4D4A-8739-4188-92E2-0D91BB1B10FC}" type="datetimeFigureOut">
              <a:rPr lang="zh-TW" altLang="en-US" smtClean="0"/>
              <a:t>2023/1/4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AD9C72A-7E43-4985-A506-8167D0589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6957B31-795C-4B3F-A791-CC5D183E5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BFF8B-0A9B-49C2-816E-A4E1F68E27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0973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11C186-C1EA-450D-8A58-5C7BAE7A4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4AA06C4-63A1-4503-AC55-013F3ABB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C4D4A-8739-4188-92E2-0D91BB1B10FC}" type="datetimeFigureOut">
              <a:rPr lang="zh-TW" altLang="en-US" smtClean="0"/>
              <a:t>2023/1/4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9ACFEBD-1E75-4872-A253-F8E51545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0FB791E-EA2A-4D77-8DC2-309AB42B3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BFF8B-0A9B-49C2-816E-A4E1F68E27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1048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1054472-962D-4166-B193-291F06253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C4D4A-8739-4188-92E2-0D91BB1B10FC}" type="datetimeFigureOut">
              <a:rPr lang="zh-TW" altLang="en-US" smtClean="0"/>
              <a:t>2023/1/4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18D487B-B7D7-449B-9307-F53C31A8F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C881A5-B41B-4CFC-BAF0-55FDEC1FA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BFF8B-0A9B-49C2-816E-A4E1F68E27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7550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C0E756-E475-4ED5-BCA6-F027DE8B2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461F0E-A99B-47CA-BF16-AF1D5F0E4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BA9A5DC-E500-4E61-BA78-5F6EE9E99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26C3978-8022-41C1-BD40-7535DD2BA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C4D4A-8739-4188-92E2-0D91BB1B10FC}" type="datetimeFigureOut">
              <a:rPr lang="zh-TW" altLang="en-US" smtClean="0"/>
              <a:t>2023/1/4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9F7AF3-D1CF-4B4F-BC96-EEC32970F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66DBC21-1B77-4E25-B233-F96DE84FB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BFF8B-0A9B-49C2-816E-A4E1F68E27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2921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C673F2-AC5E-42B3-9909-359E6819A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99E2218-5B21-4DE8-B6CA-75B70AE161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F8559B7-7CFB-4EA6-9970-ECAEBE4A21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257876F-3BE8-4C00-802F-31FB05503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C4D4A-8739-4188-92E2-0D91BB1B10FC}" type="datetimeFigureOut">
              <a:rPr lang="zh-TW" altLang="en-US" smtClean="0"/>
              <a:t>2023/1/4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882159E-FEBF-44AD-9B06-A252C7E34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90AA11B-DBBC-45BF-8FDC-F92E57346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BFF8B-0A9B-49C2-816E-A4E1F68E27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1745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aintBrush trans="15000"/>
                    </a14:imgEffect>
                  </a14:imgLayer>
                </a14:imgProps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0EC0281-454A-4810-9E13-494207598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8F5A03A-2893-4909-B54B-0B2FFFF9F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9754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3C43BD-4B5E-4C7F-953F-59FDAEB35F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2C4D4A-8739-4188-92E2-0D91BB1B10FC}" type="datetimeFigureOut">
              <a:rPr lang="zh-TW" altLang="en-US" smtClean="0"/>
              <a:t>2023/1/4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94EC796-C04B-4E96-8D3D-48CC7536FC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570CEE6-7752-454F-9971-606963875C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1BFF8B-0A9B-49C2-816E-A4E1F68E27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6052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aintBrush trans="15000"/>
                    </a14:imgEffect>
                  </a14:imgLayer>
                </a14:imgProps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4E015-96EE-4999-B504-A83C18B18F44}" type="datetimeFigureOut">
              <a:rPr lang="zh-TW" altLang="en-US" smtClean="0"/>
              <a:t>2023/1/4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95E3DB-10A6-45D4-8DFE-9ED239D4ED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83198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4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8.xml"/><Relationship Id="rId6" Type="http://schemas.openxmlformats.org/officeDocument/2006/relationships/hyperlink" Target="https://wiki.mbalib.com/zh-tw/%E9%9D%99%E6%80%81%E9%93%BE%E6%8E%A5" TargetMode="External"/><Relationship Id="rId5" Type="http://schemas.openxmlformats.org/officeDocument/2006/relationships/image" Target="../media/image23.emf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9.xml"/><Relationship Id="rId6" Type="http://schemas.openxmlformats.org/officeDocument/2006/relationships/hyperlink" Target="https://wiki.mbalib.com/zh-tw/%E5%8A%A8%E6%80%81%E9%93%BE%E6%8E%A5" TargetMode="External"/><Relationship Id="rId5" Type="http://schemas.openxmlformats.org/officeDocument/2006/relationships/image" Target="../media/image24.emf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0.xml"/><Relationship Id="rId5" Type="http://schemas.openxmlformats.org/officeDocument/2006/relationships/hyperlink" Target="https://wiki.mbalib.com/zh-tw/%E5%8A%A8%E6%80%81%E9%93%BE%E6%8E%A5" TargetMode="Externa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1.xml"/><Relationship Id="rId5" Type="http://schemas.openxmlformats.org/officeDocument/2006/relationships/hyperlink" Target="https://wiki.mbalib.com/zh-tw/%E5%8A%A8%E6%80%81%E9%93%BE%E6%8E%A5" TargetMode="Externa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2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3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4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6.xml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8.xml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9.xml"/><Relationship Id="rId5" Type="http://schemas.openxmlformats.org/officeDocument/2006/relationships/image" Target="../media/image32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0.xml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1.xml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2.xml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3.xml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4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5.xml"/><Relationship Id="rId5" Type="http://schemas.openxmlformats.org/officeDocument/2006/relationships/image" Target="../media/image34.emf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6.xml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7.xml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8.xml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9.xml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30.xml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31.xml"/><Relationship Id="rId5" Type="http://schemas.openxmlformats.org/officeDocument/2006/relationships/image" Target="../media/image35.png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32.xml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33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34.xml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35.xml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36.xml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37.xml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38.xml"/><Relationship Id="rId6" Type="http://schemas.openxmlformats.org/officeDocument/2006/relationships/image" Target="../media/image37.png"/><Relationship Id="rId5" Type="http://schemas.openxmlformats.org/officeDocument/2006/relationships/hyperlink" Target="https://github.com/torvalds/linux/blob/master/include/uapi/linux/elf.h" TargetMode="External"/><Relationship Id="rId4" Type="http://schemas.microsoft.com/office/2007/relationships/hdphoto" Target="../media/hdphoto1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39.xml"/><Relationship Id="rId5" Type="http://schemas.openxmlformats.org/officeDocument/2006/relationships/hyperlink" Target="https://en.wikipedia.org/wiki/Executable_and_Linkable_Format" TargetMode="External"/><Relationship Id="rId4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119D1B-F841-4130-824C-ABFF84CA91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935469"/>
          </a:xfrm>
        </p:spPr>
        <p:txBody>
          <a:bodyPr/>
          <a:lstStyle/>
          <a:p>
            <a:r>
              <a:rPr lang="en-US" altLang="zh-TW" dirty="0">
                <a:solidFill>
                  <a:srgbClr val="FFCC66"/>
                </a:solidFill>
              </a:rPr>
              <a:t>Linux</a:t>
            </a:r>
            <a:r>
              <a:rPr lang="zh-TW" altLang="en-US" dirty="0">
                <a:solidFill>
                  <a:srgbClr val="FFCC66"/>
                </a:solidFill>
              </a:rPr>
              <a:t>程式開發與</a:t>
            </a:r>
            <a:r>
              <a:rPr lang="en-US" altLang="zh-TW" dirty="0">
                <a:solidFill>
                  <a:srgbClr val="FFCC66"/>
                </a:solidFill>
              </a:rPr>
              <a:t>ELF </a:t>
            </a:r>
            <a:r>
              <a:rPr lang="zh-TW" altLang="en-US" dirty="0">
                <a:solidFill>
                  <a:srgbClr val="FFCC66"/>
                </a:solidFill>
              </a:rPr>
              <a:t>分析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70ED639-7628-432A-8EA7-0BBC35B965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姓名：何崇睿</a:t>
            </a:r>
            <a:endParaRPr lang="en-US" altLang="zh-TW" dirty="0"/>
          </a:p>
          <a:p>
            <a:r>
              <a:rPr lang="zh-TW" altLang="en-US" dirty="0"/>
              <a:t>學號：</a:t>
            </a:r>
            <a:r>
              <a:rPr lang="en-US" altLang="zh-TW" dirty="0"/>
              <a:t>4100E005</a:t>
            </a:r>
          </a:p>
          <a:p>
            <a:r>
              <a:rPr lang="zh-TW" altLang="en-US" dirty="0"/>
              <a:t>班級：資工二</a:t>
            </a:r>
            <a:r>
              <a:rPr lang="en-US" altLang="zh-TW" dirty="0"/>
              <a:t>A</a:t>
            </a:r>
          </a:p>
          <a:p>
            <a:r>
              <a:rPr lang="zh-TW" altLang="en-US" dirty="0"/>
              <a:t>指導老師：龍大大</a:t>
            </a:r>
          </a:p>
        </p:txBody>
      </p:sp>
    </p:spTree>
    <p:extLst>
      <p:ext uri="{BB962C8B-B14F-4D97-AF65-F5344CB8AC3E}">
        <p14:creationId xmlns:p14="http://schemas.microsoft.com/office/powerpoint/2010/main" val="3200613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8DA45-CBFC-4D06-B33E-F40EAFE90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4552405" cy="845662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rgbClr val="C00000"/>
                </a:solidFill>
              </a:rPr>
              <a:t>Linux C </a:t>
            </a:r>
            <a:r>
              <a:rPr lang="zh-TW" altLang="en-US" b="1" dirty="0">
                <a:solidFill>
                  <a:srgbClr val="C00000"/>
                </a:solidFill>
              </a:rPr>
              <a:t>程式設計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DB285AB-A0AA-4ACB-B699-7524D2EFF496}"/>
              </a:ext>
            </a:extLst>
          </p:cNvPr>
          <p:cNvSpPr txBox="1"/>
          <p:nvPr/>
        </p:nvSpPr>
        <p:spPr>
          <a:xfrm>
            <a:off x="9714929" y="12545"/>
            <a:ext cx="2477070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前編譯過程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AC8736F0-09C3-402C-B446-54AEE362B2E8}"/>
              </a:ext>
            </a:extLst>
          </p:cNvPr>
          <p:cNvSpPr txBox="1"/>
          <p:nvPr/>
        </p:nvSpPr>
        <p:spPr>
          <a:xfrm>
            <a:off x="10202092" y="1036387"/>
            <a:ext cx="1989908" cy="461665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做了什麼事？</a:t>
            </a:r>
          </a:p>
        </p:txBody>
      </p:sp>
      <p:cxnSp>
        <p:nvCxnSpPr>
          <p:cNvPr id="5" name="接點: 肘形 4">
            <a:extLst>
              <a:ext uri="{FF2B5EF4-FFF2-40B4-BE49-F238E27FC236}">
                <a16:creationId xmlns:a16="http://schemas.microsoft.com/office/drawing/2014/main" id="{0F53CD50-40C1-45C5-B192-F2DF39A7DFAD}"/>
              </a:ext>
            </a:extLst>
          </p:cNvPr>
          <p:cNvCxnSpPr>
            <a:cxnSpLocks/>
            <a:stCxn id="3" idx="2"/>
            <a:endCxn id="28" idx="0"/>
          </p:cNvCxnSpPr>
          <p:nvPr/>
        </p:nvCxnSpPr>
        <p:spPr>
          <a:xfrm rot="16200000" flipH="1">
            <a:off x="10855722" y="695062"/>
            <a:ext cx="439067" cy="243582"/>
          </a:xfrm>
          <a:prstGeom prst="bentConnector3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B7D1D38C-FDCC-4B10-B55E-1B102817F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724" y="1036387"/>
            <a:ext cx="9548949" cy="5419428"/>
          </a:xfrm>
        </p:spPr>
        <p:txBody>
          <a:bodyPr>
            <a:normAutofit/>
          </a:bodyPr>
          <a:lstStyle/>
          <a:p>
            <a:r>
              <a:rPr lang="zh-TW" altLang="en-US" dirty="0"/>
              <a:t>主要處理那些原始程式檔中以</a:t>
            </a:r>
            <a:r>
              <a:rPr lang="en-US" altLang="zh-TW" dirty="0"/>
              <a:t>“</a:t>
            </a:r>
            <a:r>
              <a:rPr lang="en-US" altLang="zh-TW" dirty="0">
                <a:solidFill>
                  <a:srgbClr val="FFCC66"/>
                </a:solidFill>
              </a:rPr>
              <a:t>#</a:t>
            </a:r>
            <a:r>
              <a:rPr lang="en-US" altLang="zh-TW" dirty="0"/>
              <a:t>”</a:t>
            </a:r>
            <a:r>
              <a:rPr lang="zh-TW" altLang="en-US" dirty="0"/>
              <a:t>開始的前編譯指令。</a:t>
            </a:r>
            <a:endParaRPr lang="en-US" altLang="zh-TW" dirty="0"/>
          </a:p>
          <a:p>
            <a:pPr lvl="1"/>
            <a:r>
              <a:rPr lang="en-US" altLang="zh-TW" dirty="0"/>
              <a:t>Ex</a:t>
            </a:r>
            <a:r>
              <a:rPr lang="zh-TW" altLang="en-US" dirty="0"/>
              <a:t>：</a:t>
            </a:r>
            <a:r>
              <a:rPr lang="en-US" altLang="zh-TW" dirty="0">
                <a:solidFill>
                  <a:srgbClr val="FFCC66"/>
                </a:solidFill>
              </a:rPr>
              <a:t>#include</a:t>
            </a:r>
            <a:r>
              <a:rPr lang="zh-TW" altLang="en-US" dirty="0"/>
              <a:t>、</a:t>
            </a:r>
            <a:r>
              <a:rPr lang="en-US" altLang="zh-TW" dirty="0"/>
              <a:t>#define </a:t>
            </a:r>
            <a:r>
              <a:rPr lang="zh-TW" altLang="en-US" dirty="0"/>
              <a:t>等。</a:t>
            </a:r>
            <a:endParaRPr lang="en-US" altLang="zh-TW" dirty="0"/>
          </a:p>
          <a:p>
            <a:r>
              <a:rPr lang="zh-TW" altLang="en-US" dirty="0"/>
              <a:t>主要處理規則：</a:t>
            </a:r>
            <a:endParaRPr lang="en-US" altLang="zh-TW" dirty="0"/>
          </a:p>
          <a:p>
            <a:pPr marL="800100" lvl="1" indent="-342900">
              <a:buFont typeface="+mj-lt"/>
              <a:buAutoNum type="arabicPeriod"/>
            </a:pPr>
            <a:r>
              <a:rPr lang="zh-TW" altLang="en-US" dirty="0"/>
              <a:t>將所有的 </a:t>
            </a:r>
            <a:r>
              <a:rPr lang="en-US" altLang="zh-TW" dirty="0">
                <a:solidFill>
                  <a:srgbClr val="FFCC66"/>
                </a:solidFill>
              </a:rPr>
              <a:t>#define</a:t>
            </a:r>
            <a:r>
              <a:rPr lang="zh-TW" altLang="en-US" dirty="0"/>
              <a:t> 刪除，並且展開所有的巨集定囂。</a:t>
            </a:r>
            <a:endParaRPr lang="en-US" altLang="zh-TW" dirty="0"/>
          </a:p>
          <a:p>
            <a:pPr marL="800100" lvl="1" indent="-342900">
              <a:buFont typeface="+mj-lt"/>
              <a:buAutoNum type="arabicPeriod"/>
            </a:pPr>
            <a:r>
              <a:rPr lang="zh-TW" altLang="en-US" dirty="0"/>
              <a:t>處理所有條件前編譯指令，比如 </a:t>
            </a:r>
            <a:r>
              <a:rPr lang="zh-TW" altLang="en-US" dirty="0">
                <a:solidFill>
                  <a:srgbClr val="FFCC66"/>
                </a:solidFill>
              </a:rPr>
              <a:t>＃</a:t>
            </a:r>
            <a:r>
              <a:rPr lang="en-US" altLang="zh-TW" dirty="0">
                <a:solidFill>
                  <a:srgbClr val="FFCC66"/>
                </a:solidFill>
              </a:rPr>
              <a:t>if</a:t>
            </a:r>
            <a:r>
              <a:rPr lang="zh-TW" altLang="en-US" dirty="0"/>
              <a:t>、</a:t>
            </a:r>
            <a:r>
              <a:rPr lang="zh-TW" altLang="en-US" dirty="0">
                <a:solidFill>
                  <a:srgbClr val="FFCC66"/>
                </a:solidFill>
              </a:rPr>
              <a:t>＃</a:t>
            </a:r>
            <a:r>
              <a:rPr lang="en-US" altLang="zh-TW" dirty="0">
                <a:solidFill>
                  <a:srgbClr val="FFCC66"/>
                </a:solidFill>
              </a:rPr>
              <a:t>ifdef</a:t>
            </a:r>
            <a:r>
              <a:rPr lang="zh-TW" altLang="en-US" dirty="0"/>
              <a:t>、</a:t>
            </a:r>
            <a:r>
              <a:rPr lang="zh-TW" altLang="en-US" dirty="0">
                <a:solidFill>
                  <a:srgbClr val="FFCC66"/>
                </a:solidFill>
              </a:rPr>
              <a:t>＃</a:t>
            </a:r>
            <a:r>
              <a:rPr lang="en-US" altLang="zh-TW" dirty="0" err="1">
                <a:solidFill>
                  <a:srgbClr val="FFCC66"/>
                </a:solidFill>
              </a:rPr>
              <a:t>elif</a:t>
            </a:r>
            <a:r>
              <a:rPr lang="zh-TW" altLang="en-US" dirty="0"/>
              <a:t>、</a:t>
            </a:r>
            <a:r>
              <a:rPr lang="zh-TW" altLang="en-US" dirty="0">
                <a:solidFill>
                  <a:srgbClr val="FFCC66"/>
                </a:solidFill>
              </a:rPr>
              <a:t>＃</a:t>
            </a:r>
            <a:r>
              <a:rPr lang="en-US" altLang="zh-TW" dirty="0">
                <a:solidFill>
                  <a:srgbClr val="FFCC66"/>
                </a:solidFill>
              </a:rPr>
              <a:t>else</a:t>
            </a:r>
            <a:r>
              <a:rPr lang="zh-TW" altLang="en-US" dirty="0"/>
              <a:t>、</a:t>
            </a:r>
            <a:r>
              <a:rPr lang="zh-TW" altLang="en-US" dirty="0">
                <a:solidFill>
                  <a:srgbClr val="FFCC66"/>
                </a:solidFill>
              </a:rPr>
              <a:t>＃</a:t>
            </a:r>
            <a:r>
              <a:rPr lang="en-US" altLang="zh-TW" dirty="0">
                <a:solidFill>
                  <a:srgbClr val="FFCC66"/>
                </a:solidFill>
              </a:rPr>
              <a:t>endif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TW" altLang="en-US" dirty="0"/>
              <a:t>處理 </a:t>
            </a:r>
            <a:r>
              <a:rPr lang="zh-TW" altLang="en-US" dirty="0">
                <a:solidFill>
                  <a:srgbClr val="FFCC66"/>
                </a:solidFill>
              </a:rPr>
              <a:t>＃</a:t>
            </a:r>
            <a:r>
              <a:rPr lang="en-US" altLang="zh-TW" dirty="0">
                <a:solidFill>
                  <a:srgbClr val="FFCC66"/>
                </a:solidFill>
              </a:rPr>
              <a:t>include</a:t>
            </a:r>
            <a:r>
              <a:rPr lang="zh-TW" altLang="en-US" dirty="0"/>
              <a:t> 前編譯指令，將包含的檔案插入到該前編譯指令的位置。</a:t>
            </a:r>
            <a:endParaRPr lang="en-US" altLang="zh-TW" dirty="0"/>
          </a:p>
          <a:p>
            <a:pPr marL="914400" lvl="2" indent="0">
              <a:buNone/>
            </a:pPr>
            <a:r>
              <a:rPr lang="en-US" altLang="zh-TW" dirty="0">
                <a:solidFill>
                  <a:schemeClr val="accent5"/>
                </a:solidFill>
              </a:rPr>
              <a:t>PS. </a:t>
            </a:r>
            <a:r>
              <a:rPr lang="zh-TW" altLang="en-US" dirty="0"/>
              <a:t>這個過程是遞迴進行的，也就是說包含的檔案可能還包含其他檔。</a:t>
            </a:r>
            <a:endParaRPr lang="en-US" altLang="zh-TW" dirty="0"/>
          </a:p>
          <a:p>
            <a:pPr marL="800100" lvl="1" indent="-342900">
              <a:buFont typeface="+mj-lt"/>
              <a:buAutoNum type="arabicPeriod"/>
            </a:pPr>
            <a:r>
              <a:rPr lang="zh-TW" altLang="en-US" dirty="0"/>
              <a:t>刪除所有的註解 </a:t>
            </a:r>
            <a:r>
              <a:rPr lang="en-US" altLang="zh-TW" dirty="0">
                <a:solidFill>
                  <a:srgbClr val="FFCC66"/>
                </a:solidFill>
              </a:rPr>
              <a:t>//</a:t>
            </a:r>
            <a:r>
              <a:rPr lang="en-US" altLang="zh-TW" dirty="0"/>
              <a:t> </a:t>
            </a:r>
            <a:r>
              <a:rPr lang="zh-TW" altLang="en-US" dirty="0"/>
              <a:t>和 </a:t>
            </a:r>
            <a:r>
              <a:rPr lang="en-US" altLang="zh-TW" dirty="0">
                <a:solidFill>
                  <a:srgbClr val="FFCC66"/>
                </a:solidFill>
              </a:rPr>
              <a:t>/</a:t>
            </a:r>
            <a:r>
              <a:rPr lang="zh-TW" altLang="en-US" dirty="0">
                <a:solidFill>
                  <a:srgbClr val="FFCC66"/>
                </a:solidFill>
              </a:rPr>
              <a:t>＊ ＊</a:t>
            </a:r>
            <a:r>
              <a:rPr lang="en-US" altLang="zh-TW" dirty="0">
                <a:solidFill>
                  <a:srgbClr val="FFCC66"/>
                </a:solidFill>
              </a:rPr>
              <a:t>/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TW" altLang="en-US" dirty="0"/>
              <a:t>添加行號和檔案名稱標誌，比如：</a:t>
            </a:r>
            <a:r>
              <a:rPr lang="zh-TW" altLang="en-US" dirty="0">
                <a:solidFill>
                  <a:srgbClr val="FFCC66"/>
                </a:solidFill>
              </a:rPr>
              <a:t> </a:t>
            </a:r>
            <a:r>
              <a:rPr lang="en-US" altLang="zh-TW" dirty="0">
                <a:solidFill>
                  <a:srgbClr val="FFCC66"/>
                </a:solidFill>
              </a:rPr>
              <a:t>#2“test.c”2</a:t>
            </a:r>
            <a:r>
              <a:rPr lang="zh-TW" altLang="en-US" dirty="0"/>
              <a:t>，以便於編譯時編譯器產生除錯用的行號資訊，及用於編譯時產生編譯錯誤或警告時能顯示行號。</a:t>
            </a:r>
            <a:endParaRPr lang="en-US" altLang="zh-TW" dirty="0"/>
          </a:p>
          <a:p>
            <a:pPr marL="800100" lvl="1" indent="-342900">
              <a:buFont typeface="+mj-lt"/>
              <a:buAutoNum type="arabicPeriod"/>
            </a:pPr>
            <a:r>
              <a:rPr lang="zh-TW" altLang="en-US" dirty="0"/>
              <a:t>保留所有的</a:t>
            </a:r>
            <a:r>
              <a:rPr lang="zh-TW" altLang="en-US" dirty="0">
                <a:solidFill>
                  <a:srgbClr val="FFCC66"/>
                </a:solidFill>
              </a:rPr>
              <a:t>＃</a:t>
            </a:r>
            <a:r>
              <a:rPr lang="en-US" altLang="zh-TW" dirty="0">
                <a:solidFill>
                  <a:srgbClr val="FFCC66"/>
                </a:solidFill>
              </a:rPr>
              <a:t>pragma</a:t>
            </a:r>
            <a:r>
              <a:rPr lang="en-US" altLang="zh-TW" dirty="0"/>
              <a:t> </a:t>
            </a:r>
            <a:r>
              <a:rPr lang="zh-TW" altLang="en-US" dirty="0"/>
              <a:t>指令，因為編譯器需要使用它們。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33771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8DA45-CBFC-4D06-B33E-F40EAFE90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4552405" cy="845662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rgbClr val="C00000"/>
                </a:solidFill>
              </a:rPr>
              <a:t>Linux C </a:t>
            </a:r>
            <a:r>
              <a:rPr lang="zh-TW" altLang="en-US" b="1" dirty="0">
                <a:solidFill>
                  <a:srgbClr val="C00000"/>
                </a:solidFill>
              </a:rPr>
              <a:t>程式設計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DB285AB-A0AA-4ACB-B699-7524D2EFF496}"/>
              </a:ext>
            </a:extLst>
          </p:cNvPr>
          <p:cNvSpPr txBox="1"/>
          <p:nvPr/>
        </p:nvSpPr>
        <p:spPr>
          <a:xfrm>
            <a:off x="10210799" y="12545"/>
            <a:ext cx="1981199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編譯過程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3FF9068-8065-4ACF-804F-61DAC2F4D4FE}"/>
              </a:ext>
            </a:extLst>
          </p:cNvPr>
          <p:cNvSpPr txBox="1"/>
          <p:nvPr/>
        </p:nvSpPr>
        <p:spPr>
          <a:xfrm>
            <a:off x="10704286" y="1036387"/>
            <a:ext cx="1487714" cy="461665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產生組語</a:t>
            </a:r>
          </a:p>
        </p:txBody>
      </p:sp>
      <p:cxnSp>
        <p:nvCxnSpPr>
          <p:cNvPr id="17" name="接點: 肘形 16">
            <a:extLst>
              <a:ext uri="{FF2B5EF4-FFF2-40B4-BE49-F238E27FC236}">
                <a16:creationId xmlns:a16="http://schemas.microsoft.com/office/drawing/2014/main" id="{3900D2CD-48AC-4A24-B3E2-222D1026434C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10953465" y="597319"/>
            <a:ext cx="494678" cy="439068"/>
          </a:xfrm>
          <a:prstGeom prst="bentConnector2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群組 3">
            <a:extLst>
              <a:ext uri="{FF2B5EF4-FFF2-40B4-BE49-F238E27FC236}">
                <a16:creationId xmlns:a16="http://schemas.microsoft.com/office/drawing/2014/main" id="{CDA80046-F5E9-4166-880A-13AF35138E62}"/>
              </a:ext>
            </a:extLst>
          </p:cNvPr>
          <p:cNvGrpSpPr/>
          <p:nvPr/>
        </p:nvGrpSpPr>
        <p:grpSpPr>
          <a:xfrm>
            <a:off x="3585252" y="2396568"/>
            <a:ext cx="5210182" cy="1913515"/>
            <a:chOff x="3585252" y="2396568"/>
            <a:chExt cx="5210182" cy="1913515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CE9DEDF9-A443-4384-8307-3FC232B7F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5252" y="2396568"/>
              <a:ext cx="5210182" cy="1032432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68FF29CD-84A1-43A5-81D0-C0C3B3829323}"/>
                </a:ext>
              </a:extLst>
            </p:cNvPr>
            <p:cNvSpPr/>
            <p:nvPr/>
          </p:nvSpPr>
          <p:spPr>
            <a:xfrm>
              <a:off x="7234422" y="2627401"/>
              <a:ext cx="1482634" cy="535577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endParaRPr>
            </a:p>
          </p:txBody>
        </p: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B883C8D0-5B39-425F-A1B4-85EAAE60852E}"/>
                </a:ext>
              </a:extLst>
            </p:cNvPr>
            <p:cNvCxnSpPr>
              <a:cxnSpLocks/>
              <a:stCxn id="19" idx="2"/>
              <a:endCxn id="21" idx="0"/>
            </p:cNvCxnSpPr>
            <p:nvPr/>
          </p:nvCxnSpPr>
          <p:spPr>
            <a:xfrm>
              <a:off x="7975739" y="3162978"/>
              <a:ext cx="0" cy="496855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1766EF23-D6E7-448A-819B-8A071891E57B}"/>
                </a:ext>
              </a:extLst>
            </p:cNvPr>
            <p:cNvSpPr txBox="1"/>
            <p:nvPr/>
          </p:nvSpPr>
          <p:spPr>
            <a:xfrm>
              <a:off x="7270345" y="3659833"/>
              <a:ext cx="1410788" cy="64633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輸出的檔案：組合語言</a:t>
              </a:r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59D75348-A7DD-4970-8702-96A5142AF137}"/>
                </a:ext>
              </a:extLst>
            </p:cNvPr>
            <p:cNvSpPr/>
            <p:nvPr/>
          </p:nvSpPr>
          <p:spPr>
            <a:xfrm>
              <a:off x="5092449" y="2627401"/>
              <a:ext cx="1561012" cy="535577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endParaRPr>
            </a:p>
          </p:txBody>
        </p:sp>
        <p:cxnSp>
          <p:nvCxnSpPr>
            <p:cNvPr id="29" name="直線單箭頭接點 28">
              <a:extLst>
                <a:ext uri="{FF2B5EF4-FFF2-40B4-BE49-F238E27FC236}">
                  <a16:creationId xmlns:a16="http://schemas.microsoft.com/office/drawing/2014/main" id="{CC71EE84-4C07-46BC-BF03-5571933F3DF1}"/>
                </a:ext>
              </a:extLst>
            </p:cNvPr>
            <p:cNvCxnSpPr>
              <a:cxnSpLocks/>
              <a:stCxn id="22" idx="2"/>
              <a:endCxn id="30" idx="0"/>
            </p:cNvCxnSpPr>
            <p:nvPr/>
          </p:nvCxnSpPr>
          <p:spPr>
            <a:xfrm>
              <a:off x="5872955" y="3162978"/>
              <a:ext cx="0" cy="50077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877CF439-50FE-449B-AFB8-E68A00F4C826}"/>
                </a:ext>
              </a:extLst>
            </p:cNvPr>
            <p:cNvSpPr txBox="1"/>
            <p:nvPr/>
          </p:nvSpPr>
          <p:spPr>
            <a:xfrm>
              <a:off x="5293319" y="3663752"/>
              <a:ext cx="1159272" cy="64633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要被編譯的檔案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2309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8DA45-CBFC-4D06-B33E-F40EAFE90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4552405" cy="845662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rgbClr val="C00000"/>
                </a:solidFill>
              </a:rPr>
              <a:t>Linux C </a:t>
            </a:r>
            <a:r>
              <a:rPr lang="zh-TW" altLang="en-US" b="1" dirty="0">
                <a:solidFill>
                  <a:srgbClr val="C00000"/>
                </a:solidFill>
              </a:rPr>
              <a:t>程式設計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DB285AB-A0AA-4ACB-B699-7524D2EFF496}"/>
              </a:ext>
            </a:extLst>
          </p:cNvPr>
          <p:cNvSpPr txBox="1"/>
          <p:nvPr/>
        </p:nvSpPr>
        <p:spPr>
          <a:xfrm>
            <a:off x="10210799" y="12545"/>
            <a:ext cx="1981199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編譯過程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3FF9068-8065-4ACF-804F-61DAC2F4D4FE}"/>
              </a:ext>
            </a:extLst>
          </p:cNvPr>
          <p:cNvSpPr txBox="1"/>
          <p:nvPr/>
        </p:nvSpPr>
        <p:spPr>
          <a:xfrm>
            <a:off x="10704286" y="1036387"/>
            <a:ext cx="1487714" cy="461665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產生組語</a:t>
            </a:r>
          </a:p>
        </p:txBody>
      </p:sp>
      <p:cxnSp>
        <p:nvCxnSpPr>
          <p:cNvPr id="17" name="接點: 肘形 16">
            <a:extLst>
              <a:ext uri="{FF2B5EF4-FFF2-40B4-BE49-F238E27FC236}">
                <a16:creationId xmlns:a16="http://schemas.microsoft.com/office/drawing/2014/main" id="{3900D2CD-48AC-4A24-B3E2-222D1026434C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10953465" y="597319"/>
            <a:ext cx="494678" cy="439068"/>
          </a:xfrm>
          <a:prstGeom prst="bentConnector2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>
            <a:extLst>
              <a:ext uri="{FF2B5EF4-FFF2-40B4-BE49-F238E27FC236}">
                <a16:creationId xmlns:a16="http://schemas.microsoft.com/office/drawing/2014/main" id="{2C67644B-7AA3-4856-AA49-2CDF961D0FFE}"/>
              </a:ext>
            </a:extLst>
          </p:cNvPr>
          <p:cNvGrpSpPr/>
          <p:nvPr/>
        </p:nvGrpSpPr>
        <p:grpSpPr>
          <a:xfrm>
            <a:off x="837030" y="1036387"/>
            <a:ext cx="10517940" cy="5562900"/>
            <a:chOff x="837029" y="1077149"/>
            <a:chExt cx="10517940" cy="5562900"/>
          </a:xfrm>
        </p:grpSpPr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1766EF23-D6E7-448A-819B-8A071891E57B}"/>
                </a:ext>
              </a:extLst>
            </p:cNvPr>
            <p:cNvSpPr txBox="1"/>
            <p:nvPr/>
          </p:nvSpPr>
          <p:spPr>
            <a:xfrm>
              <a:off x="2757058" y="1077149"/>
              <a:ext cx="6677884" cy="461665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產生 </a:t>
              </a: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AT&amp;T</a:t>
              </a: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 語法格式的組語</a:t>
              </a: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(</a:t>
              </a:r>
              <a:r>
                <a:rPr kumimoji="0" lang="en-US" altLang="zh-TW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gcc</a:t>
              </a: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 預設使用的格式</a:t>
              </a: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)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endParaRPr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D4DEE99B-2A5D-472A-86FA-5C6B507847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67" t="18335" r="3425" b="20485"/>
            <a:stretch/>
          </p:blipFill>
          <p:spPr>
            <a:xfrm>
              <a:off x="2460171" y="1918021"/>
              <a:ext cx="7271657" cy="633522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ACAB10AF-AE07-44CC-8E30-AB3704878458}"/>
                </a:ext>
              </a:extLst>
            </p:cNvPr>
            <p:cNvCxnSpPr>
              <a:cxnSpLocks/>
              <a:stCxn id="21" idx="2"/>
              <a:endCxn id="5" idx="0"/>
            </p:cNvCxnSpPr>
            <p:nvPr/>
          </p:nvCxnSpPr>
          <p:spPr>
            <a:xfrm>
              <a:off x="6096000" y="1538814"/>
              <a:ext cx="0" cy="379207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AE539864-8F5D-41A7-BB00-1E3BD46B8391}"/>
                </a:ext>
              </a:extLst>
            </p:cNvPr>
            <p:cNvSpPr txBox="1"/>
            <p:nvPr/>
          </p:nvSpPr>
          <p:spPr>
            <a:xfrm>
              <a:off x="2822372" y="2967335"/>
              <a:ext cx="6677884" cy="461665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產生 </a:t>
              </a: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Intel</a:t>
              </a: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 語法格式的組語</a:t>
              </a: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(</a:t>
              </a: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微軟預設使用的格式</a:t>
              </a: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)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endParaRPr>
            </a:p>
          </p:txBody>
        </p:sp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id="{EAA1197B-FB11-4170-BB1E-74F56652D99E}"/>
                </a:ext>
              </a:extLst>
            </p:cNvPr>
            <p:cNvCxnSpPr>
              <a:cxnSpLocks/>
              <a:stCxn id="23" idx="2"/>
              <a:endCxn id="12" idx="0"/>
            </p:cNvCxnSpPr>
            <p:nvPr/>
          </p:nvCxnSpPr>
          <p:spPr>
            <a:xfrm>
              <a:off x="6161314" y="3429000"/>
              <a:ext cx="0" cy="415792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21607EED-02C4-485E-9B04-508856D2F2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745" b="8622"/>
            <a:stretch/>
          </p:blipFill>
          <p:spPr>
            <a:xfrm>
              <a:off x="2525489" y="3844792"/>
              <a:ext cx="7271649" cy="633522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B288E26D-0BEC-490C-B635-0A18A4C07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7029" y="5138041"/>
              <a:ext cx="10517940" cy="58477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11AADDA1-E3E0-4398-9229-880350044FF3}"/>
                </a:ext>
              </a:extLst>
            </p:cNvPr>
            <p:cNvSpPr/>
            <p:nvPr/>
          </p:nvSpPr>
          <p:spPr>
            <a:xfrm>
              <a:off x="6986563" y="5241762"/>
              <a:ext cx="4298293" cy="377332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endParaRPr>
            </a:p>
          </p:txBody>
        </p:sp>
        <p:cxnSp>
          <p:nvCxnSpPr>
            <p:cNvPr id="32" name="直線單箭頭接點 31">
              <a:extLst>
                <a:ext uri="{FF2B5EF4-FFF2-40B4-BE49-F238E27FC236}">
                  <a16:creationId xmlns:a16="http://schemas.microsoft.com/office/drawing/2014/main" id="{D5705822-3A29-4008-969A-34765962165F}"/>
                </a:ext>
              </a:extLst>
            </p:cNvPr>
            <p:cNvCxnSpPr>
              <a:cxnSpLocks/>
              <a:stCxn id="31" idx="2"/>
              <a:endCxn id="33" idx="0"/>
            </p:cNvCxnSpPr>
            <p:nvPr/>
          </p:nvCxnSpPr>
          <p:spPr>
            <a:xfrm flipH="1">
              <a:off x="9135709" y="5619094"/>
              <a:ext cx="1" cy="3746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717CB795-D2A5-4092-92BD-3BDBA047F956}"/>
                </a:ext>
              </a:extLst>
            </p:cNvPr>
            <p:cNvSpPr txBox="1"/>
            <p:nvPr/>
          </p:nvSpPr>
          <p:spPr>
            <a:xfrm>
              <a:off x="8291236" y="5993718"/>
              <a:ext cx="1688945" cy="64633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加上此參數可去掉一堆註解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2971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8DA45-CBFC-4D06-B33E-F40EAFE90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4552405" cy="845662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rgbClr val="C00000"/>
                </a:solidFill>
              </a:rPr>
              <a:t>Linux C </a:t>
            </a:r>
            <a:r>
              <a:rPr lang="zh-TW" altLang="en-US" b="1" dirty="0">
                <a:solidFill>
                  <a:srgbClr val="C00000"/>
                </a:solidFill>
              </a:rPr>
              <a:t>程式設計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DB285AB-A0AA-4ACB-B699-7524D2EFF496}"/>
              </a:ext>
            </a:extLst>
          </p:cNvPr>
          <p:cNvSpPr txBox="1"/>
          <p:nvPr/>
        </p:nvSpPr>
        <p:spPr>
          <a:xfrm>
            <a:off x="10210799" y="12545"/>
            <a:ext cx="1981199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編譯過程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3FF9068-8065-4ACF-804F-61DAC2F4D4FE}"/>
              </a:ext>
            </a:extLst>
          </p:cNvPr>
          <p:cNvSpPr txBox="1"/>
          <p:nvPr/>
        </p:nvSpPr>
        <p:spPr>
          <a:xfrm>
            <a:off x="10305142" y="1036387"/>
            <a:ext cx="1886857" cy="830997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產生的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AT&amp;T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組語</a:t>
            </a:r>
          </a:p>
        </p:txBody>
      </p:sp>
      <p:cxnSp>
        <p:nvCxnSpPr>
          <p:cNvPr id="17" name="接點: 肘形 16">
            <a:extLst>
              <a:ext uri="{FF2B5EF4-FFF2-40B4-BE49-F238E27FC236}">
                <a16:creationId xmlns:a16="http://schemas.microsoft.com/office/drawing/2014/main" id="{3900D2CD-48AC-4A24-B3E2-222D1026434C}"/>
              </a:ext>
            </a:extLst>
          </p:cNvPr>
          <p:cNvCxnSpPr>
            <a:cxnSpLocks/>
            <a:endCxn id="16" idx="0"/>
          </p:cNvCxnSpPr>
          <p:nvPr/>
        </p:nvCxnSpPr>
        <p:spPr>
          <a:xfrm rot="16200000" flipH="1">
            <a:off x="10881484" y="669300"/>
            <a:ext cx="439068" cy="29510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>
            <a:extLst>
              <a:ext uri="{FF2B5EF4-FFF2-40B4-BE49-F238E27FC236}">
                <a16:creationId xmlns:a16="http://schemas.microsoft.com/office/drawing/2014/main" id="{6C1FCB05-38A6-4D72-9606-82570AEFD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083" y="959698"/>
            <a:ext cx="4887834" cy="56149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5451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 trans="15000"/>
                    </a14:imgEffect>
                  </a14:imgLayer>
                </a14:imgProps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8DA45-CBFC-4D06-B33E-F40EAFE90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4552405" cy="845662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rgbClr val="C00000"/>
                </a:solidFill>
              </a:rPr>
              <a:t>Linux C </a:t>
            </a:r>
            <a:r>
              <a:rPr lang="zh-TW" altLang="en-US" b="1" dirty="0">
                <a:solidFill>
                  <a:srgbClr val="C00000"/>
                </a:solidFill>
              </a:rPr>
              <a:t>程式設計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DB285AB-A0AA-4ACB-B699-7524D2EFF496}"/>
              </a:ext>
            </a:extLst>
          </p:cNvPr>
          <p:cNvSpPr txBox="1"/>
          <p:nvPr/>
        </p:nvSpPr>
        <p:spPr>
          <a:xfrm>
            <a:off x="10210799" y="12545"/>
            <a:ext cx="1981199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編譯過程</a:t>
            </a:r>
          </a:p>
        </p:txBody>
      </p:sp>
      <p:cxnSp>
        <p:nvCxnSpPr>
          <p:cNvPr id="17" name="接點: 肘形 16">
            <a:extLst>
              <a:ext uri="{FF2B5EF4-FFF2-40B4-BE49-F238E27FC236}">
                <a16:creationId xmlns:a16="http://schemas.microsoft.com/office/drawing/2014/main" id="{3900D2CD-48AC-4A24-B3E2-222D1026434C}"/>
              </a:ext>
            </a:extLst>
          </p:cNvPr>
          <p:cNvCxnSpPr>
            <a:cxnSpLocks/>
            <a:endCxn id="11" idx="0"/>
          </p:cNvCxnSpPr>
          <p:nvPr/>
        </p:nvCxnSpPr>
        <p:spPr>
          <a:xfrm rot="16200000" flipH="1">
            <a:off x="10881484" y="669300"/>
            <a:ext cx="439068" cy="29510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ED59B8D6-71A8-481B-B638-BA06760B2FB7}"/>
              </a:ext>
            </a:extLst>
          </p:cNvPr>
          <p:cNvSpPr txBox="1"/>
          <p:nvPr/>
        </p:nvSpPr>
        <p:spPr>
          <a:xfrm>
            <a:off x="9666513" y="2306451"/>
            <a:ext cx="2525485" cy="461665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有去掉一堆註解</a:t>
            </a:r>
          </a:p>
        </p:txBody>
      </p: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9A7EFE08-A5C0-4785-A7A5-BEE0DB6FB0F0}"/>
              </a:ext>
            </a:extLst>
          </p:cNvPr>
          <p:cNvCxnSpPr>
            <a:cxnSpLocks/>
            <a:stCxn id="11" idx="2"/>
            <a:endCxn id="9" idx="0"/>
          </p:cNvCxnSpPr>
          <p:nvPr/>
        </p:nvCxnSpPr>
        <p:spPr>
          <a:xfrm rot="5400000">
            <a:off x="10869381" y="1927260"/>
            <a:ext cx="439067" cy="319315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>
            <a:extLst>
              <a:ext uri="{FF2B5EF4-FFF2-40B4-BE49-F238E27FC236}">
                <a16:creationId xmlns:a16="http://schemas.microsoft.com/office/drawing/2014/main" id="{577963F9-E31C-4EFC-838C-1494DD6CF9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4668" y="969148"/>
            <a:ext cx="4862663" cy="562494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3491356B-FB88-4347-A4C0-EAFE62C68BFD}"/>
              </a:ext>
            </a:extLst>
          </p:cNvPr>
          <p:cNvSpPr txBox="1"/>
          <p:nvPr/>
        </p:nvSpPr>
        <p:spPr>
          <a:xfrm>
            <a:off x="10305142" y="1036387"/>
            <a:ext cx="1886857" cy="830997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產生的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AT&amp;T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組語</a:t>
            </a:r>
          </a:p>
        </p:txBody>
      </p:sp>
    </p:spTree>
    <p:extLst>
      <p:ext uri="{BB962C8B-B14F-4D97-AF65-F5344CB8AC3E}">
        <p14:creationId xmlns:p14="http://schemas.microsoft.com/office/powerpoint/2010/main" val="3882242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8DA45-CBFC-4D06-B33E-F40EAFE90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4552405" cy="845662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rgbClr val="C00000"/>
                </a:solidFill>
              </a:rPr>
              <a:t>Linux C </a:t>
            </a:r>
            <a:r>
              <a:rPr lang="zh-TW" altLang="en-US" b="1" dirty="0">
                <a:solidFill>
                  <a:srgbClr val="C00000"/>
                </a:solidFill>
              </a:rPr>
              <a:t>程式設計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DB285AB-A0AA-4ACB-B699-7524D2EFF496}"/>
              </a:ext>
            </a:extLst>
          </p:cNvPr>
          <p:cNvSpPr txBox="1"/>
          <p:nvPr/>
        </p:nvSpPr>
        <p:spPr>
          <a:xfrm>
            <a:off x="10210799" y="12545"/>
            <a:ext cx="1981199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編譯過程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3FF9068-8065-4ACF-804F-61DAC2F4D4FE}"/>
              </a:ext>
            </a:extLst>
          </p:cNvPr>
          <p:cNvSpPr txBox="1"/>
          <p:nvPr/>
        </p:nvSpPr>
        <p:spPr>
          <a:xfrm>
            <a:off x="9666514" y="1036387"/>
            <a:ext cx="2525485" cy="461665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產生的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Intel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組語</a:t>
            </a:r>
          </a:p>
        </p:txBody>
      </p:sp>
      <p:cxnSp>
        <p:nvCxnSpPr>
          <p:cNvPr id="17" name="接點: 肘形 16">
            <a:extLst>
              <a:ext uri="{FF2B5EF4-FFF2-40B4-BE49-F238E27FC236}">
                <a16:creationId xmlns:a16="http://schemas.microsoft.com/office/drawing/2014/main" id="{3900D2CD-48AC-4A24-B3E2-222D1026434C}"/>
              </a:ext>
            </a:extLst>
          </p:cNvPr>
          <p:cNvCxnSpPr>
            <a:cxnSpLocks/>
            <a:endCxn id="16" idx="0"/>
          </p:cNvCxnSpPr>
          <p:nvPr/>
        </p:nvCxnSpPr>
        <p:spPr>
          <a:xfrm rot="5400000">
            <a:off x="10721827" y="804749"/>
            <a:ext cx="439068" cy="24208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>
            <a:extLst>
              <a:ext uri="{FF2B5EF4-FFF2-40B4-BE49-F238E27FC236}">
                <a16:creationId xmlns:a16="http://schemas.microsoft.com/office/drawing/2014/main" id="{F4B0787E-7AA9-4362-8A8B-4A552390C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571" y="845662"/>
            <a:ext cx="5082858" cy="580608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198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 trans="15000"/>
                    </a14:imgEffect>
                  </a14:imgLayer>
                </a14:imgProps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8DA45-CBFC-4D06-B33E-F40EAFE90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4552405" cy="845662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rgbClr val="C00000"/>
                </a:solidFill>
              </a:rPr>
              <a:t>Linux C </a:t>
            </a:r>
            <a:r>
              <a:rPr lang="zh-TW" altLang="en-US" b="1" dirty="0">
                <a:solidFill>
                  <a:srgbClr val="C00000"/>
                </a:solidFill>
              </a:rPr>
              <a:t>程式設計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DB285AB-A0AA-4ACB-B699-7524D2EFF496}"/>
              </a:ext>
            </a:extLst>
          </p:cNvPr>
          <p:cNvSpPr txBox="1"/>
          <p:nvPr/>
        </p:nvSpPr>
        <p:spPr>
          <a:xfrm>
            <a:off x="10210799" y="12545"/>
            <a:ext cx="1981199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編譯過程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3FF9068-8065-4ACF-804F-61DAC2F4D4FE}"/>
              </a:ext>
            </a:extLst>
          </p:cNvPr>
          <p:cNvSpPr txBox="1"/>
          <p:nvPr/>
        </p:nvSpPr>
        <p:spPr>
          <a:xfrm>
            <a:off x="9666514" y="1036387"/>
            <a:ext cx="2525485" cy="461665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產生的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Intel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組語</a:t>
            </a:r>
          </a:p>
        </p:txBody>
      </p:sp>
      <p:cxnSp>
        <p:nvCxnSpPr>
          <p:cNvPr id="17" name="接點: 肘形 16">
            <a:extLst>
              <a:ext uri="{FF2B5EF4-FFF2-40B4-BE49-F238E27FC236}">
                <a16:creationId xmlns:a16="http://schemas.microsoft.com/office/drawing/2014/main" id="{3900D2CD-48AC-4A24-B3E2-222D1026434C}"/>
              </a:ext>
            </a:extLst>
          </p:cNvPr>
          <p:cNvCxnSpPr>
            <a:cxnSpLocks/>
            <a:endCxn id="16" idx="0"/>
          </p:cNvCxnSpPr>
          <p:nvPr/>
        </p:nvCxnSpPr>
        <p:spPr>
          <a:xfrm rot="5400000">
            <a:off x="10721827" y="804749"/>
            <a:ext cx="439068" cy="24208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>
            <a:extLst>
              <a:ext uri="{FF2B5EF4-FFF2-40B4-BE49-F238E27FC236}">
                <a16:creationId xmlns:a16="http://schemas.microsoft.com/office/drawing/2014/main" id="{25D88E88-73CC-48DF-824D-2A9119C5D4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562" y="845662"/>
            <a:ext cx="4826876" cy="577234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D59B8D6-71A8-481B-B638-BA06760B2FB7}"/>
              </a:ext>
            </a:extLst>
          </p:cNvPr>
          <p:cNvSpPr txBox="1"/>
          <p:nvPr/>
        </p:nvSpPr>
        <p:spPr>
          <a:xfrm>
            <a:off x="9666513" y="1937119"/>
            <a:ext cx="2525485" cy="461665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有去掉一堆註解</a:t>
            </a:r>
          </a:p>
        </p:txBody>
      </p: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9A7EFE08-A5C0-4785-A7A5-BEE0DB6FB0F0}"/>
              </a:ext>
            </a:extLst>
          </p:cNvPr>
          <p:cNvCxnSpPr>
            <a:cxnSpLocks/>
            <a:stCxn id="16" idx="2"/>
            <a:endCxn id="9" idx="0"/>
          </p:cNvCxnSpPr>
          <p:nvPr/>
        </p:nvCxnSpPr>
        <p:spPr>
          <a:xfrm rot="5400000">
            <a:off x="10709724" y="1717585"/>
            <a:ext cx="439067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989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 trans="15000"/>
                    </a14:imgEffect>
                  </a14:imgLayer>
                </a14:imgProps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8DA45-CBFC-4D06-B33E-F40EAFE90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4552405" cy="845662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rgbClr val="C00000"/>
                </a:solidFill>
              </a:rPr>
              <a:t>Linux C </a:t>
            </a:r>
            <a:r>
              <a:rPr lang="zh-TW" altLang="en-US" b="1" dirty="0">
                <a:solidFill>
                  <a:srgbClr val="C00000"/>
                </a:solidFill>
              </a:rPr>
              <a:t>程式設計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DB285AB-A0AA-4ACB-B699-7524D2EFF496}"/>
              </a:ext>
            </a:extLst>
          </p:cNvPr>
          <p:cNvSpPr txBox="1"/>
          <p:nvPr/>
        </p:nvSpPr>
        <p:spPr>
          <a:xfrm>
            <a:off x="10210799" y="12545"/>
            <a:ext cx="1981199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組譯過程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82E3477-44F5-4267-B05E-0B84E84462BE}"/>
              </a:ext>
            </a:extLst>
          </p:cNvPr>
          <p:cNvGrpSpPr/>
          <p:nvPr/>
        </p:nvGrpSpPr>
        <p:grpSpPr>
          <a:xfrm>
            <a:off x="778217" y="2653470"/>
            <a:ext cx="10635566" cy="2366316"/>
            <a:chOff x="565832" y="2653470"/>
            <a:chExt cx="10635566" cy="2366316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438CA671-8E6F-403B-BF3D-CCBEB5DF3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03283" y="3006356"/>
              <a:ext cx="3898115" cy="670163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29273DF0-61C2-4C9F-B6C3-34265067E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5832" y="2988531"/>
              <a:ext cx="4265568" cy="70581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DA814AE9-AE2C-4144-A063-289CCB91F15D}"/>
                </a:ext>
              </a:extLst>
            </p:cNvPr>
            <p:cNvCxnSpPr>
              <a:cxnSpLocks/>
              <a:stCxn id="23" idx="2"/>
              <a:endCxn id="14" idx="0"/>
            </p:cNvCxnSpPr>
            <p:nvPr/>
          </p:nvCxnSpPr>
          <p:spPr>
            <a:xfrm flipH="1">
              <a:off x="4160744" y="3529624"/>
              <a:ext cx="2525" cy="84383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447258B8-EB6F-403D-BA57-773A6BAA4F6D}"/>
                </a:ext>
              </a:extLst>
            </p:cNvPr>
            <p:cNvSpPr txBox="1"/>
            <p:nvPr/>
          </p:nvSpPr>
          <p:spPr>
            <a:xfrm>
              <a:off x="3455350" y="4373454"/>
              <a:ext cx="1410788" cy="64633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輸出的 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Object 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檔</a:t>
              </a:r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09C32886-0401-4341-94FA-378269543FD0}"/>
                </a:ext>
              </a:extLst>
            </p:cNvPr>
            <p:cNvSpPr/>
            <p:nvPr/>
          </p:nvSpPr>
          <p:spPr>
            <a:xfrm>
              <a:off x="1870849" y="3178694"/>
              <a:ext cx="1159272" cy="35093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endParaRPr>
            </a:p>
          </p:txBody>
        </p: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FCDA6EEA-A9D0-46DE-8599-37320F48321B}"/>
                </a:ext>
              </a:extLst>
            </p:cNvPr>
            <p:cNvCxnSpPr>
              <a:cxnSpLocks/>
              <a:stCxn id="15" idx="2"/>
              <a:endCxn id="19" idx="0"/>
            </p:cNvCxnSpPr>
            <p:nvPr/>
          </p:nvCxnSpPr>
          <p:spPr>
            <a:xfrm>
              <a:off x="2450485" y="3529624"/>
              <a:ext cx="0" cy="843831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BEA3CD2B-43B1-48A3-9B5B-5DBE57290380}"/>
                </a:ext>
              </a:extLst>
            </p:cNvPr>
            <p:cNvSpPr txBox="1"/>
            <p:nvPr/>
          </p:nvSpPr>
          <p:spPr>
            <a:xfrm>
              <a:off x="1870849" y="4373455"/>
              <a:ext cx="1159272" cy="64633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組合語言程式</a:t>
              </a:r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7BCBBFE5-BD4C-4CBA-8108-234186A00DFA}"/>
                </a:ext>
              </a:extLst>
            </p:cNvPr>
            <p:cNvSpPr/>
            <p:nvPr/>
          </p:nvSpPr>
          <p:spPr>
            <a:xfrm>
              <a:off x="3583633" y="3178694"/>
              <a:ext cx="1159272" cy="35093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E3043F3B-7A9D-429F-B7B2-27720742A5E5}"/>
                </a:ext>
              </a:extLst>
            </p:cNvPr>
            <p:cNvSpPr txBox="1"/>
            <p:nvPr/>
          </p:nvSpPr>
          <p:spPr>
            <a:xfrm>
              <a:off x="5404401" y="2653470"/>
              <a:ext cx="141078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6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==</a:t>
              </a:r>
              <a:endParaRPr kumimoji="0" lang="zh-TW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endParaRPr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8738CACA-9F07-444D-9B6C-B69F9C5E9C16}"/>
                </a:ext>
              </a:extLst>
            </p:cNvPr>
            <p:cNvSpPr/>
            <p:nvPr/>
          </p:nvSpPr>
          <p:spPr>
            <a:xfrm>
              <a:off x="7401504" y="3165854"/>
              <a:ext cx="524007" cy="35093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endParaRPr>
            </a:p>
          </p:txBody>
        </p:sp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657D98D1-C3C0-44FB-AE31-67B5EC2CACA9}"/>
                </a:ext>
              </a:extLst>
            </p:cNvPr>
            <p:cNvCxnSpPr>
              <a:cxnSpLocks/>
              <a:stCxn id="30" idx="2"/>
              <a:endCxn id="32" idx="0"/>
            </p:cNvCxnSpPr>
            <p:nvPr/>
          </p:nvCxnSpPr>
          <p:spPr>
            <a:xfrm flipH="1">
              <a:off x="7663507" y="3516784"/>
              <a:ext cx="1" cy="614669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C5FF981B-8109-4E6E-9257-2118153CF165}"/>
                </a:ext>
              </a:extLst>
            </p:cNvPr>
            <p:cNvSpPr txBox="1"/>
            <p:nvPr/>
          </p:nvSpPr>
          <p:spPr>
            <a:xfrm>
              <a:off x="6770620" y="4131453"/>
              <a:ext cx="1785773" cy="36933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GNU Assembler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7956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 trans="15000"/>
                    </a14:imgEffect>
                  </a14:imgLayer>
                </a14:imgProps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8DA45-CBFC-4D06-B33E-F40EAFE90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4552405" cy="845662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rgbClr val="C00000"/>
                </a:solidFill>
              </a:rPr>
              <a:t>Linux C </a:t>
            </a:r>
            <a:r>
              <a:rPr lang="zh-TW" altLang="en-US" b="1" dirty="0">
                <a:solidFill>
                  <a:srgbClr val="C00000"/>
                </a:solidFill>
              </a:rPr>
              <a:t>程式設計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DB285AB-A0AA-4ACB-B699-7524D2EFF496}"/>
              </a:ext>
            </a:extLst>
          </p:cNvPr>
          <p:cNvSpPr txBox="1"/>
          <p:nvPr/>
        </p:nvSpPr>
        <p:spPr>
          <a:xfrm>
            <a:off x="10210799" y="12545"/>
            <a:ext cx="1981199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組譯過程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491B3C7-A573-469C-BAC2-11DED4723779}"/>
              </a:ext>
            </a:extLst>
          </p:cNvPr>
          <p:cNvSpPr txBox="1"/>
          <p:nvPr/>
        </p:nvSpPr>
        <p:spPr>
          <a:xfrm>
            <a:off x="10461170" y="1036387"/>
            <a:ext cx="1480456" cy="461665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過程解釋</a:t>
            </a:r>
          </a:p>
        </p:txBody>
      </p: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79B7EF9A-D9C0-4F3D-9253-5E5232FB7562}"/>
              </a:ext>
            </a:extLst>
          </p:cNvPr>
          <p:cNvCxnSpPr>
            <a:cxnSpLocks/>
            <a:stCxn id="3" idx="2"/>
            <a:endCxn id="12" idx="0"/>
          </p:cNvCxnSpPr>
          <p:nvPr/>
        </p:nvCxnSpPr>
        <p:spPr>
          <a:xfrm rot="5400000">
            <a:off x="10981866" y="816853"/>
            <a:ext cx="439067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D3EEB21F-3AEE-4A17-91C1-ADA2C8B46095}"/>
              </a:ext>
            </a:extLst>
          </p:cNvPr>
          <p:cNvSpPr txBox="1"/>
          <p:nvPr/>
        </p:nvSpPr>
        <p:spPr>
          <a:xfrm>
            <a:off x="1446712" y="1975493"/>
            <a:ext cx="8317762" cy="2907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將組合語言程式碼轉成機器可以執行的指令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(instructions)</a:t>
            </a:r>
          </a:p>
          <a:p>
            <a:pPr marL="285750" marR="0" lvl="0" indent="-285750" algn="l" defTabSz="4572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每一個組語語句都對應一機器指令。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組譯器的組譯過程相對於編譯器來講比較簡單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它沒有複雜的語法，也沒有語意，也不需要做指令最佳化，只是根據組語指令和機器指令的對照表一一翻譯就可以</a:t>
            </a:r>
          </a:p>
        </p:txBody>
      </p:sp>
    </p:spTree>
    <p:extLst>
      <p:ext uri="{BB962C8B-B14F-4D97-AF65-F5344CB8AC3E}">
        <p14:creationId xmlns:p14="http://schemas.microsoft.com/office/powerpoint/2010/main" val="18912519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 trans="15000"/>
                    </a14:imgEffect>
                  </a14:imgLayer>
                </a14:imgProps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8DA45-CBFC-4D06-B33E-F40EAFE90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4552405" cy="845662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rgbClr val="C00000"/>
                </a:solidFill>
              </a:rPr>
              <a:t>Linux C </a:t>
            </a:r>
            <a:r>
              <a:rPr lang="zh-TW" altLang="en-US" b="1" dirty="0">
                <a:solidFill>
                  <a:srgbClr val="C00000"/>
                </a:solidFill>
              </a:rPr>
              <a:t>程式設計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DB285AB-A0AA-4ACB-B699-7524D2EFF496}"/>
              </a:ext>
            </a:extLst>
          </p:cNvPr>
          <p:cNvSpPr txBox="1"/>
          <p:nvPr/>
        </p:nvSpPr>
        <p:spPr>
          <a:xfrm>
            <a:off x="10210799" y="12545"/>
            <a:ext cx="1981199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組譯過程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491B3C7-A573-469C-BAC2-11DED4723779}"/>
              </a:ext>
            </a:extLst>
          </p:cNvPr>
          <p:cNvSpPr txBox="1"/>
          <p:nvPr/>
        </p:nvSpPr>
        <p:spPr>
          <a:xfrm>
            <a:off x="9087397" y="1036387"/>
            <a:ext cx="3104603" cy="830997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AT&amp;T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 組語和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Intel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組語組譯後的檔案大小</a:t>
            </a:r>
          </a:p>
        </p:txBody>
      </p: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79B7EF9A-D9C0-4F3D-9253-5E5232FB7562}"/>
              </a:ext>
            </a:extLst>
          </p:cNvPr>
          <p:cNvCxnSpPr>
            <a:cxnSpLocks/>
            <a:stCxn id="3" idx="2"/>
            <a:endCxn id="12" idx="0"/>
          </p:cNvCxnSpPr>
          <p:nvPr/>
        </p:nvCxnSpPr>
        <p:spPr>
          <a:xfrm rot="5400000">
            <a:off x="10701016" y="536003"/>
            <a:ext cx="439067" cy="561700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421A2ADD-3FDE-4614-8D7F-1BAE34BBD4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983" y="2417485"/>
            <a:ext cx="8078845" cy="36228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2A756959-307B-43E9-9458-765A49DC7200}"/>
              </a:ext>
            </a:extLst>
          </p:cNvPr>
          <p:cNvSpPr/>
          <p:nvPr/>
        </p:nvSpPr>
        <p:spPr>
          <a:xfrm>
            <a:off x="3804150" y="4473477"/>
            <a:ext cx="780911" cy="26833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34F6DD1-0BED-42BD-88D5-30E7D0E39EF3}"/>
              </a:ext>
            </a:extLst>
          </p:cNvPr>
          <p:cNvSpPr txBox="1"/>
          <p:nvPr/>
        </p:nvSpPr>
        <p:spPr>
          <a:xfrm>
            <a:off x="9858787" y="3787849"/>
            <a:ext cx="1159272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相同大小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F0E3DA6-C5F7-4072-A521-0726E37B80C6}"/>
              </a:ext>
            </a:extLst>
          </p:cNvPr>
          <p:cNvSpPr/>
          <p:nvPr/>
        </p:nvSpPr>
        <p:spPr>
          <a:xfrm>
            <a:off x="3804151" y="5230792"/>
            <a:ext cx="780911" cy="26833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</p:txBody>
      </p: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D8140B34-9B3F-4E0A-A443-2DAF230FD3D1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6973700" y="1008755"/>
            <a:ext cx="685628" cy="6243817"/>
          </a:xfrm>
          <a:prstGeom prst="bentConnector3">
            <a:avLst>
              <a:gd name="adj1" fmla="val 133342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接點: 肘形 23">
            <a:extLst>
              <a:ext uri="{FF2B5EF4-FFF2-40B4-BE49-F238E27FC236}">
                <a16:creationId xmlns:a16="http://schemas.microsoft.com/office/drawing/2014/main" id="{8AFB91B2-87A1-4A68-873C-7F46470442B9}"/>
              </a:ext>
            </a:extLst>
          </p:cNvPr>
          <p:cNvCxnSpPr>
            <a:cxnSpLocks/>
            <a:stCxn id="19" idx="2"/>
            <a:endCxn id="15" idx="2"/>
          </p:cNvCxnSpPr>
          <p:nvPr/>
        </p:nvCxnSpPr>
        <p:spPr>
          <a:xfrm rot="5400000" flipH="1" flipV="1">
            <a:off x="6645540" y="1706248"/>
            <a:ext cx="1341949" cy="6243816"/>
          </a:xfrm>
          <a:prstGeom prst="bentConnector3">
            <a:avLst>
              <a:gd name="adj1" fmla="val -17035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03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FC14DE-55A1-46CD-8336-B64D1E814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5035" y="2396572"/>
            <a:ext cx="5601929" cy="206485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Linux C </a:t>
            </a:r>
            <a:r>
              <a:rPr lang="zh-TW" altLang="en-US" dirty="0"/>
              <a:t>程式開發：編譯與組譯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Linux ELF </a:t>
            </a:r>
            <a:r>
              <a:rPr lang="zh-TW" altLang="en-US" dirty="0"/>
              <a:t>分析</a:t>
            </a:r>
          </a:p>
          <a:p>
            <a:pPr lvl="1"/>
            <a:r>
              <a:rPr lang="zh-TW" altLang="en-US" dirty="0"/>
              <a:t>使用 </a:t>
            </a:r>
            <a:r>
              <a:rPr lang="en-US" altLang="zh-TW" dirty="0" err="1"/>
              <a:t>readelf</a:t>
            </a:r>
            <a:r>
              <a:rPr lang="zh-TW" altLang="en-US" dirty="0"/>
              <a:t> 分析 </a:t>
            </a:r>
            <a:r>
              <a:rPr lang="en-US" altLang="zh-TW" dirty="0"/>
              <a:t>Linux ELF</a:t>
            </a:r>
          </a:p>
          <a:p>
            <a:pPr lvl="1"/>
            <a:r>
              <a:rPr lang="zh-TW" altLang="en-US" dirty="0"/>
              <a:t>使用 </a:t>
            </a:r>
            <a:r>
              <a:rPr lang="en-US" altLang="zh-TW" dirty="0" err="1"/>
              <a:t>objdump</a:t>
            </a:r>
            <a:r>
              <a:rPr lang="zh-TW" altLang="en-US" dirty="0"/>
              <a:t> 分析 </a:t>
            </a:r>
            <a:r>
              <a:rPr lang="en-US" altLang="zh-TW" dirty="0"/>
              <a:t>Linux ELF</a:t>
            </a: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DD50EA3A-8C43-4979-9578-97E5E9ABA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169994" cy="900752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rgbClr val="FFCC66"/>
                </a:solidFill>
              </a:rPr>
              <a:t>Agenda</a:t>
            </a:r>
            <a:endParaRPr lang="zh-TW" altLang="en-US" b="1" dirty="0">
              <a:solidFill>
                <a:srgbClr val="FFCC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741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 trans="15000"/>
                    </a14:imgEffect>
                  </a14:imgLayer>
                </a14:imgProps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854355EB-B9DA-4C7D-847F-FA0DAB955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6831" y="1466709"/>
            <a:ext cx="4267657" cy="62506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258DA45-CBFC-4D06-B33E-F40EAFE90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4552405" cy="845662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rgbClr val="C00000"/>
                </a:solidFill>
              </a:rPr>
              <a:t>Linux C </a:t>
            </a:r>
            <a:r>
              <a:rPr lang="zh-TW" altLang="en-US" b="1" dirty="0">
                <a:solidFill>
                  <a:srgbClr val="C00000"/>
                </a:solidFill>
              </a:rPr>
              <a:t>程式設計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DB285AB-A0AA-4ACB-B699-7524D2EFF496}"/>
              </a:ext>
            </a:extLst>
          </p:cNvPr>
          <p:cNvSpPr txBox="1"/>
          <p:nvPr/>
        </p:nvSpPr>
        <p:spPr>
          <a:xfrm>
            <a:off x="10210799" y="12545"/>
            <a:ext cx="1981199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連結過程</a:t>
            </a: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6A41C379-9FB6-4A9E-8E8B-51B9F9A9086D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>
            <a:off x="9142122" y="1998392"/>
            <a:ext cx="2520" cy="53458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66D5F122-FDB5-4ACC-B2D3-851D85AFAFBE}"/>
              </a:ext>
            </a:extLst>
          </p:cNvPr>
          <p:cNvSpPr txBox="1"/>
          <p:nvPr/>
        </p:nvSpPr>
        <p:spPr>
          <a:xfrm>
            <a:off x="8294795" y="2532979"/>
            <a:ext cx="1699693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執行檔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(ELF32)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F635AB4-BC80-4729-8EFB-047BC407E578}"/>
              </a:ext>
            </a:extLst>
          </p:cNvPr>
          <p:cNvSpPr/>
          <p:nvPr/>
        </p:nvSpPr>
        <p:spPr>
          <a:xfrm>
            <a:off x="6472355" y="1563842"/>
            <a:ext cx="1338943" cy="41721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8424BBF8-1608-483F-AF6D-C18BD7AE8BAE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141826" y="1981061"/>
            <a:ext cx="1" cy="5519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4C6A88E5-5394-4E9C-85EC-E14DA182695A}"/>
              </a:ext>
            </a:extLst>
          </p:cNvPr>
          <p:cNvSpPr txBox="1"/>
          <p:nvPr/>
        </p:nvSpPr>
        <p:spPr>
          <a:xfrm>
            <a:off x="6562190" y="2532979"/>
            <a:ext cx="1159272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Object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 檔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AF5C13FF-F25F-44D5-9487-937778BD557E}"/>
              </a:ext>
            </a:extLst>
          </p:cNvPr>
          <p:cNvSpPr/>
          <p:nvPr/>
        </p:nvSpPr>
        <p:spPr>
          <a:xfrm>
            <a:off x="8389417" y="1570373"/>
            <a:ext cx="1505409" cy="42801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89E1D413-3C32-4140-821C-18D63DB933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145" y="3955689"/>
            <a:ext cx="7471603" cy="190105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3B6986F-A127-4696-990B-B5960A27742A}"/>
              </a:ext>
            </a:extLst>
          </p:cNvPr>
          <p:cNvSpPr/>
          <p:nvPr/>
        </p:nvSpPr>
        <p:spPr>
          <a:xfrm>
            <a:off x="3870732" y="4604659"/>
            <a:ext cx="1165713" cy="25472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7E2D7F3-530E-439E-B736-8B6F15A895B1}"/>
              </a:ext>
            </a:extLst>
          </p:cNvPr>
          <p:cNvSpPr txBox="1"/>
          <p:nvPr/>
        </p:nvSpPr>
        <p:spPr>
          <a:xfrm>
            <a:off x="8803236" y="3632523"/>
            <a:ext cx="2465482" cy="6463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綠色字在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Linux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中代表有執行權限的檔案</a:t>
            </a: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1D071FBA-0A44-4F83-9AD7-DD0ECC7516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9566" y="1264231"/>
            <a:ext cx="2975583" cy="1985577"/>
          </a:xfrm>
          <a:prstGeom prst="rect">
            <a:avLst/>
          </a:prstGeom>
        </p:spPr>
      </p:pic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1DCB1108-8936-45E4-AFC6-7941FA410051}"/>
              </a:ext>
            </a:extLst>
          </p:cNvPr>
          <p:cNvSpPr/>
          <p:nvPr/>
        </p:nvSpPr>
        <p:spPr>
          <a:xfrm>
            <a:off x="4735376" y="4912485"/>
            <a:ext cx="1506874" cy="25472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B3319F8-D0D7-4B98-B5A1-71463AF93D8D}"/>
              </a:ext>
            </a:extLst>
          </p:cNvPr>
          <p:cNvSpPr txBox="1"/>
          <p:nvPr/>
        </p:nvSpPr>
        <p:spPr>
          <a:xfrm>
            <a:off x="8764603" y="5102961"/>
            <a:ext cx="2542747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執行剛剛產生的執行檔</a:t>
            </a:r>
          </a:p>
        </p:txBody>
      </p: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3AEFE01D-79AC-490A-BB6C-F3178F7BD43D}"/>
              </a:ext>
            </a:extLst>
          </p:cNvPr>
          <p:cNvSpPr/>
          <p:nvPr/>
        </p:nvSpPr>
        <p:spPr>
          <a:xfrm>
            <a:off x="508349" y="5133321"/>
            <a:ext cx="1607834" cy="35856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30A87072-0413-4ED3-910B-22F9D642E3A2}"/>
              </a:ext>
            </a:extLst>
          </p:cNvPr>
          <p:cNvSpPr txBox="1"/>
          <p:nvPr/>
        </p:nvSpPr>
        <p:spPr>
          <a:xfrm>
            <a:off x="479144" y="6193297"/>
            <a:ext cx="2277198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結果符合 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test.c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所寫</a:t>
            </a:r>
          </a:p>
        </p:txBody>
      </p:sp>
      <p:cxnSp>
        <p:nvCxnSpPr>
          <p:cNvPr id="53" name="接點: 肘形 52">
            <a:extLst>
              <a:ext uri="{FF2B5EF4-FFF2-40B4-BE49-F238E27FC236}">
                <a16:creationId xmlns:a16="http://schemas.microsoft.com/office/drawing/2014/main" id="{5028C30B-E840-4327-9675-F9885E2A3036}"/>
              </a:ext>
            </a:extLst>
          </p:cNvPr>
          <p:cNvCxnSpPr>
            <a:stCxn id="48" idx="1"/>
            <a:endCxn id="32" idx="1"/>
          </p:cNvCxnSpPr>
          <p:nvPr/>
        </p:nvCxnSpPr>
        <p:spPr>
          <a:xfrm rot="10800000" flipH="1">
            <a:off x="508348" y="2257020"/>
            <a:ext cx="1051217" cy="3055584"/>
          </a:xfrm>
          <a:prstGeom prst="bentConnector3">
            <a:avLst>
              <a:gd name="adj1" fmla="val -24853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接點: 肘形 53">
            <a:extLst>
              <a:ext uri="{FF2B5EF4-FFF2-40B4-BE49-F238E27FC236}">
                <a16:creationId xmlns:a16="http://schemas.microsoft.com/office/drawing/2014/main" id="{0DE0AC3B-1136-41DF-9FDE-FDDE44FB226F}"/>
              </a:ext>
            </a:extLst>
          </p:cNvPr>
          <p:cNvCxnSpPr>
            <a:cxnSpLocks/>
            <a:stCxn id="48" idx="1"/>
            <a:endCxn id="50" idx="1"/>
          </p:cNvCxnSpPr>
          <p:nvPr/>
        </p:nvCxnSpPr>
        <p:spPr>
          <a:xfrm rot="10800000" flipV="1">
            <a:off x="479145" y="5312603"/>
            <a:ext cx="29205" cy="1065359"/>
          </a:xfrm>
          <a:prstGeom prst="bentConnector3">
            <a:avLst>
              <a:gd name="adj1" fmla="val 882743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接點: 肘形 60">
            <a:extLst>
              <a:ext uri="{FF2B5EF4-FFF2-40B4-BE49-F238E27FC236}">
                <a16:creationId xmlns:a16="http://schemas.microsoft.com/office/drawing/2014/main" id="{A5CE5A0E-0943-4938-9997-0A099F95F81B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 flipV="1">
            <a:off x="5036445" y="3955689"/>
            <a:ext cx="3766791" cy="776332"/>
          </a:xfrm>
          <a:prstGeom prst="bentConnector3">
            <a:avLst>
              <a:gd name="adj1" fmla="val 8676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4524BF61-4E34-4CDC-B820-7141B95A0827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6289766" y="5039846"/>
            <a:ext cx="2474837" cy="247781"/>
          </a:xfrm>
          <a:prstGeom prst="bentConnector3">
            <a:avLst>
              <a:gd name="adj1" fmla="val 81671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438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 trans="15000"/>
                    </a14:imgEffect>
                  </a14:imgLayer>
                </a14:imgProps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8DA45-CBFC-4D06-B33E-F40EAFE90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3546565" cy="845662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b="1" dirty="0">
                <a:solidFill>
                  <a:srgbClr val="C00000"/>
                </a:solidFill>
              </a:rPr>
              <a:t>函式庫</a:t>
            </a:r>
            <a:r>
              <a:rPr lang="en-US" altLang="zh-TW" b="1" dirty="0">
                <a:solidFill>
                  <a:srgbClr val="C00000"/>
                </a:solidFill>
              </a:rPr>
              <a:t>(Library)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DB285AB-A0AA-4ACB-B699-7524D2EFF496}"/>
              </a:ext>
            </a:extLst>
          </p:cNvPr>
          <p:cNvSpPr txBox="1"/>
          <p:nvPr/>
        </p:nvSpPr>
        <p:spPr>
          <a:xfrm>
            <a:off x="8515491" y="12545"/>
            <a:ext cx="3676507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重用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(reuse) 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的觀念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D0C77BE-0A67-4597-AB8B-BFE6FB907B15}"/>
              </a:ext>
            </a:extLst>
          </p:cNvPr>
          <p:cNvSpPr txBox="1"/>
          <p:nvPr/>
        </p:nvSpPr>
        <p:spPr>
          <a:xfrm>
            <a:off x="1011280" y="909935"/>
            <a:ext cx="10169435" cy="3496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將許多需要被使用到的功能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(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網路存取、數學運算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) 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寫成函式庫，可以被許多不同程式呼叫使用。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函式庫是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程式碼重用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(reuse) 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思想的體現。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使用庫可以節約程式設計人員大量的時間。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函式庫是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作業系統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華康細圓體(P)"/>
                <a:ea typeface="華康細圓體(P)"/>
                <a:cs typeface="+mn-cs"/>
              </a:rPr>
              <a:t>(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系統呼叫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| win32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華康細圓體(P)"/>
                <a:ea typeface="華康細圓體(P)"/>
                <a:cs typeface="+mn-cs"/>
              </a:rPr>
              <a:t>) 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或者編譯器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(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libc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) 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提供的一種目的檔案，是可以被多個軟體專案使用的二進位代碼集。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035BB00D-A805-4314-9226-8A1F114013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81" t="8202" r="5241" b="6290"/>
          <a:stretch/>
        </p:blipFill>
        <p:spPr>
          <a:xfrm>
            <a:off x="3634394" y="4588329"/>
            <a:ext cx="4923205" cy="204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41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 trans="15000"/>
                    </a14:imgEffect>
                  </a14:imgLayer>
                </a14:imgProps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8DA45-CBFC-4D06-B33E-F40EAFE90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3546565" cy="845662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b="1" dirty="0">
                <a:solidFill>
                  <a:srgbClr val="C00000"/>
                </a:solidFill>
              </a:rPr>
              <a:t>函式庫</a:t>
            </a:r>
            <a:r>
              <a:rPr lang="en-US" altLang="zh-TW" b="1" dirty="0">
                <a:solidFill>
                  <a:srgbClr val="C00000"/>
                </a:solidFill>
              </a:rPr>
              <a:t>(Library)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DB285AB-A0AA-4ACB-B699-7524D2EFF496}"/>
              </a:ext>
            </a:extLst>
          </p:cNvPr>
          <p:cNvSpPr txBox="1"/>
          <p:nvPr/>
        </p:nvSpPr>
        <p:spPr>
          <a:xfrm>
            <a:off x="8059783" y="12545"/>
            <a:ext cx="4132216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靜態鏈結 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vs 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動態鏈結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D0C77BE-0A67-4597-AB8B-BFE6FB907B15}"/>
              </a:ext>
            </a:extLst>
          </p:cNvPr>
          <p:cNvSpPr txBox="1"/>
          <p:nvPr/>
        </p:nvSpPr>
        <p:spPr>
          <a:xfrm>
            <a:off x="84907" y="1108712"/>
            <a:ext cx="6426924" cy="5215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靜態鏈結：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指在編寫應用程式時，如果需要調用運行函數庫中已有的函數，只需呼叫函數名和所需要的參數，就可以執行相應的操作。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優缺點：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  <a:p>
            <a:pPr marL="1200150" marR="0" lvl="2" indent="-285750" algn="l" defTabSz="4572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Pct val="65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靜態鏈接的優點是可以獨立運行，不需要額外動態庫的支持。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  <a:p>
            <a:pPr marL="1200150" marR="0" lvl="2" indent="-285750" algn="l" defTabSz="4572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Pct val="65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是生成的文件較大，一旦需要程式升級，則需要更新整個目標程式。</a:t>
            </a:r>
          </a:p>
        </p:txBody>
      </p:sp>
      <p:pic>
        <p:nvPicPr>
          <p:cNvPr id="6" name="內容版面配置區 3">
            <a:extLst>
              <a:ext uri="{FF2B5EF4-FFF2-40B4-BE49-F238E27FC236}">
                <a16:creationId xmlns:a16="http://schemas.microsoft.com/office/drawing/2014/main" id="{3D80AFFF-FFCC-4D3D-B9B1-068E5250DE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596743" y="1948515"/>
            <a:ext cx="5408750" cy="4103568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E73BDBA-849A-4B77-BB6A-8C73D13CBFB8}"/>
              </a:ext>
            </a:extLst>
          </p:cNvPr>
          <p:cNvSpPr txBox="1"/>
          <p:nvPr/>
        </p:nvSpPr>
        <p:spPr>
          <a:xfrm>
            <a:off x="0" y="6488668"/>
            <a:ext cx="509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Reference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：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  <a:hlinkClick r:id="rId6"/>
              </a:rPr>
              <a:t>https://wiki.mbalib.com/zh-tw/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  <a:hlinkClick r:id="rId6"/>
              </a:rPr>
              <a:t>靜態鏈結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9126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 trans="15000"/>
                    </a14:imgEffect>
                  </a14:imgLayer>
                </a14:imgProps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8DA45-CBFC-4D06-B33E-F40EAFE90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3546565" cy="845662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b="1" dirty="0">
                <a:solidFill>
                  <a:srgbClr val="C00000"/>
                </a:solidFill>
              </a:rPr>
              <a:t>函式庫</a:t>
            </a:r>
            <a:r>
              <a:rPr lang="en-US" altLang="zh-TW" b="1" dirty="0">
                <a:solidFill>
                  <a:srgbClr val="C00000"/>
                </a:solidFill>
              </a:rPr>
              <a:t>(Library)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DB285AB-A0AA-4ACB-B699-7524D2EFF496}"/>
              </a:ext>
            </a:extLst>
          </p:cNvPr>
          <p:cNvSpPr txBox="1"/>
          <p:nvPr/>
        </p:nvSpPr>
        <p:spPr>
          <a:xfrm>
            <a:off x="8059783" y="12545"/>
            <a:ext cx="4132216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靜態鏈結 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vs 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動態鏈結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D0C77BE-0A67-4597-AB8B-BFE6FB907B15}"/>
              </a:ext>
            </a:extLst>
          </p:cNvPr>
          <p:cNvSpPr txBox="1"/>
          <p:nvPr/>
        </p:nvSpPr>
        <p:spPr>
          <a:xfrm>
            <a:off x="92164" y="2264033"/>
            <a:ext cx="6426924" cy="2329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動態鏈結：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指編譯系統在鏈接階段並不會把目標文件和函數庫文件鏈接在一起，而是等到程式在運行過程中需要使用時才鏈接函數庫。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5AFBBC9-72B7-4F62-8A64-E9B8BEAD0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6743" y="1970285"/>
            <a:ext cx="5408750" cy="412400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119837B-A527-463B-BDCD-ED40C23DF323}"/>
              </a:ext>
            </a:extLst>
          </p:cNvPr>
          <p:cNvSpPr txBox="1"/>
          <p:nvPr/>
        </p:nvSpPr>
        <p:spPr>
          <a:xfrm>
            <a:off x="0" y="6488668"/>
            <a:ext cx="509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Reference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：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  <a:hlinkClick r:id="rId6"/>
              </a:rPr>
              <a:t>https://wiki.mbalib.com/zh-tw/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  <a:hlinkClick r:id="rId6"/>
              </a:rPr>
              <a:t>動態鏈結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1361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 trans="15000"/>
                    </a14:imgEffect>
                  </a14:imgLayer>
                </a14:imgProps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8DA45-CBFC-4D06-B33E-F40EAFE90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3546565" cy="845662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b="1" dirty="0">
                <a:solidFill>
                  <a:srgbClr val="C00000"/>
                </a:solidFill>
              </a:rPr>
              <a:t>函式庫</a:t>
            </a:r>
            <a:r>
              <a:rPr lang="en-US" altLang="zh-TW" b="1" dirty="0">
                <a:solidFill>
                  <a:srgbClr val="C00000"/>
                </a:solidFill>
              </a:rPr>
              <a:t>(Library)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DB285AB-A0AA-4ACB-B699-7524D2EFF496}"/>
              </a:ext>
            </a:extLst>
          </p:cNvPr>
          <p:cNvSpPr txBox="1"/>
          <p:nvPr/>
        </p:nvSpPr>
        <p:spPr>
          <a:xfrm>
            <a:off x="8059783" y="12545"/>
            <a:ext cx="4132216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靜態鏈結 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vs 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動態鏈結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D0C77BE-0A67-4597-AB8B-BFE6FB907B15}"/>
              </a:ext>
            </a:extLst>
          </p:cNvPr>
          <p:cNvSpPr txBox="1"/>
          <p:nvPr/>
        </p:nvSpPr>
        <p:spPr>
          <a:xfrm>
            <a:off x="375012" y="1008548"/>
            <a:ext cx="11441975" cy="5203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動態鏈結：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優點：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  <a:p>
            <a:pPr marL="1371600" marR="0" lvl="2" indent="-457200" algn="l" defTabSz="4572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共用：多個進程可以共用一個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DLL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，比較節省記憶體，從而可以減少文件的交換。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  <a:p>
            <a:pPr marL="1371600" marR="0" lvl="2" indent="-457200" algn="l" defTabSz="4572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部分裝入：一個進程可以將多種操作分散在不同的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DLL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 中實現，而只將當前操作的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DLL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 裝入記憶體。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  <a:p>
            <a:pPr marL="1371600" marR="0" lvl="2" indent="-457200" algn="l" defTabSz="4572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便於局部代碼修改：只要函數的介面參數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(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輸入和輸出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)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不變，則修改函數及其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DLL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 時，無需對可執行文件重新編譯或鏈接。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  <a:p>
            <a:pPr marL="1371600" marR="0" lvl="2" indent="-457200" algn="l" defTabSz="4572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便於適應運行環境：調用不同的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DLL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，就可以適應多種使用環境並提供不同的功能。例如：不同的顯示卡只需廠商為其提供特定的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DLL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，而操作系統和應用程式則不必修改。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92E4468-01E4-4DE5-9EBD-18B8A9DB4359}"/>
              </a:ext>
            </a:extLst>
          </p:cNvPr>
          <p:cNvSpPr txBox="1"/>
          <p:nvPr/>
        </p:nvSpPr>
        <p:spPr>
          <a:xfrm>
            <a:off x="0" y="6488668"/>
            <a:ext cx="509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Reference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：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  <a:hlinkClick r:id="rId5"/>
              </a:rPr>
              <a:t>https://wiki.mbalib.com/zh-tw/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  <a:hlinkClick r:id="rId5"/>
              </a:rPr>
              <a:t>動態鏈結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9922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 trans="15000"/>
                    </a14:imgEffect>
                  </a14:imgLayer>
                </a14:imgProps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8DA45-CBFC-4D06-B33E-F40EAFE90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3546565" cy="845662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b="1" dirty="0">
                <a:solidFill>
                  <a:srgbClr val="C00000"/>
                </a:solidFill>
              </a:rPr>
              <a:t>函式庫</a:t>
            </a:r>
            <a:r>
              <a:rPr lang="en-US" altLang="zh-TW" b="1" dirty="0">
                <a:solidFill>
                  <a:srgbClr val="C00000"/>
                </a:solidFill>
              </a:rPr>
              <a:t>(Library)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DB285AB-A0AA-4ACB-B699-7524D2EFF496}"/>
              </a:ext>
            </a:extLst>
          </p:cNvPr>
          <p:cNvSpPr txBox="1"/>
          <p:nvPr/>
        </p:nvSpPr>
        <p:spPr>
          <a:xfrm>
            <a:off x="8059783" y="12545"/>
            <a:ext cx="4132216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靜態鏈結 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vs 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動態鏈結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D0C77BE-0A67-4597-AB8B-BFE6FB907B15}"/>
              </a:ext>
            </a:extLst>
          </p:cNvPr>
          <p:cNvSpPr txBox="1"/>
          <p:nvPr/>
        </p:nvSpPr>
        <p:spPr>
          <a:xfrm>
            <a:off x="2629534" y="2270157"/>
            <a:ext cx="6932931" cy="2317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動態鏈結：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缺點：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  <a:p>
            <a:pPr marL="1371600" marR="0" lvl="2" indent="-457200" algn="l" defTabSz="4572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增加了程式執行時的鏈接開銷。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  <a:p>
            <a:pPr marL="1371600" marR="0" lvl="2" indent="-457200" algn="l" defTabSz="4572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程式由多個文件組成，因此增加了管理複雜度。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CCF6FD1-4F42-40F5-9528-43F514274077}"/>
              </a:ext>
            </a:extLst>
          </p:cNvPr>
          <p:cNvSpPr txBox="1"/>
          <p:nvPr/>
        </p:nvSpPr>
        <p:spPr>
          <a:xfrm>
            <a:off x="0" y="6488668"/>
            <a:ext cx="509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Reference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：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  <a:hlinkClick r:id="rId5"/>
              </a:rPr>
              <a:t>https://wiki.mbalib.com/zh-tw/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  <a:hlinkClick r:id="rId5"/>
              </a:rPr>
              <a:t>動態鏈結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45809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 trans="15000"/>
                    </a14:imgEffect>
                  </a14:imgLayer>
                </a14:imgProps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8DA45-CBFC-4D06-B33E-F40EAFE90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3546565" cy="845662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b="1" dirty="0">
                <a:solidFill>
                  <a:srgbClr val="C00000"/>
                </a:solidFill>
              </a:rPr>
              <a:t>函式庫</a:t>
            </a:r>
            <a:r>
              <a:rPr lang="en-US" altLang="zh-TW" b="1" dirty="0">
                <a:solidFill>
                  <a:srgbClr val="C00000"/>
                </a:solidFill>
              </a:rPr>
              <a:t>(Library)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DB285AB-A0AA-4ACB-B699-7524D2EFF496}"/>
              </a:ext>
            </a:extLst>
          </p:cNvPr>
          <p:cNvSpPr txBox="1"/>
          <p:nvPr/>
        </p:nvSpPr>
        <p:spPr>
          <a:xfrm>
            <a:off x="10994571" y="12545"/>
            <a:ext cx="1197428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分類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D0C77BE-0A67-4597-AB8B-BFE6FB907B15}"/>
              </a:ext>
            </a:extLst>
          </p:cNvPr>
          <p:cNvSpPr txBox="1"/>
          <p:nvPr/>
        </p:nvSpPr>
        <p:spPr>
          <a:xfrm>
            <a:off x="293982" y="5525295"/>
            <a:ext cx="2980237" cy="442172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PS. 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所有庫都以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lib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 開頭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F1732B51-3A96-4601-807D-8E96B8B84042}"/>
              </a:ext>
            </a:extLst>
          </p:cNvPr>
          <p:cNvGraphicFramePr>
            <a:graphicFrameLocks noGrp="1"/>
          </p:cNvGraphicFramePr>
          <p:nvPr/>
        </p:nvGraphicFramePr>
        <p:xfrm>
          <a:off x="301239" y="1371600"/>
          <a:ext cx="11589522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05943">
                  <a:extLst>
                    <a:ext uri="{9D8B030D-6E8A-4147-A177-3AD203B41FA5}">
                      <a16:colId xmlns:a16="http://schemas.microsoft.com/office/drawing/2014/main" val="4204173387"/>
                    </a:ext>
                  </a:extLst>
                </a:gridCol>
                <a:gridCol w="7583579">
                  <a:extLst>
                    <a:ext uri="{9D8B030D-6E8A-4147-A177-3AD203B41FA5}">
                      <a16:colId xmlns:a16="http://schemas.microsoft.com/office/drawing/2014/main" val="2234380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靜態</a:t>
                      </a:r>
                      <a:r>
                        <a:rPr lang="en-US" altLang="zh-TW" dirty="0"/>
                        <a:t>(Static)</a:t>
                      </a:r>
                      <a:r>
                        <a:rPr lang="zh-TW" altLang="en-US" dirty="0"/>
                        <a:t> 函式庫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/>
                        <a:t>在執行程式運行前就已經加入到執行碼中，在實體上成為執行程式的一部分。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/>
                        <a:t>副檔名為 </a:t>
                      </a:r>
                      <a:r>
                        <a:rPr lang="en-US" altLang="zh-TW" dirty="0"/>
                        <a:t>.a</a:t>
                      </a:r>
                      <a:r>
                        <a:rPr lang="zh-TW" altLang="en-US" dirty="0"/>
                        <a:t>，例如</a:t>
                      </a:r>
                      <a:r>
                        <a:rPr lang="en-US" altLang="zh-TW" dirty="0"/>
                        <a:t>l</a:t>
                      </a:r>
                      <a:r>
                        <a:rPr lang="zh-TW" altLang="en-US" dirty="0"/>
                        <a:t>：</a:t>
                      </a:r>
                      <a:r>
                        <a:rPr lang="en-US" altLang="zh-TW" dirty="0" err="1">
                          <a:solidFill>
                            <a:srgbClr val="FF0000"/>
                          </a:solidFill>
                        </a:rPr>
                        <a:t>lib</a:t>
                      </a:r>
                      <a:r>
                        <a:rPr lang="en-US" altLang="zh-TW" dirty="0" err="1"/>
                        <a:t>test.</a:t>
                      </a:r>
                      <a:r>
                        <a:rPr lang="en-US" altLang="zh-TW" dirty="0" err="1">
                          <a:solidFill>
                            <a:srgbClr val="FF0000"/>
                          </a:solidFill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6120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共享</a:t>
                      </a:r>
                      <a:r>
                        <a:rPr lang="en-US" altLang="zh-TW" dirty="0"/>
                        <a:t>(Shared)</a:t>
                      </a:r>
                      <a:r>
                        <a:rPr lang="zh-TW" altLang="en-US" dirty="0"/>
                        <a:t> 函式庫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/>
                        <a:t>在執行程式啟動時載入到執行程式中，可以被多個執行程式共用使用。</a:t>
                      </a:r>
                      <a:endParaRPr lang="en-US" altLang="zh-TW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/>
                        <a:t>副檔名為 </a:t>
                      </a:r>
                      <a:r>
                        <a:rPr lang="en-US" altLang="zh-TW" dirty="0"/>
                        <a:t>.so, </a:t>
                      </a:r>
                      <a:r>
                        <a:rPr lang="zh-TW" altLang="en-US" dirty="0"/>
                        <a:t>例如：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lib</a:t>
                      </a:r>
                      <a:r>
                        <a:rPr lang="en-US" altLang="zh-TW" dirty="0"/>
                        <a:t>test.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so</a:t>
                      </a:r>
                    </a:p>
                    <a:p>
                      <a:pPr marL="285750" indent="-285750"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so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 == 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hared 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o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bject</a:t>
                      </a:r>
                    </a:p>
                    <a:p>
                      <a:pPr marL="285750" indent="-285750"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每個共享函式庫都有三個檔案名稱：</a:t>
                      </a:r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  <a:p>
                      <a:pPr marL="742950" lvl="1" indent="-285750"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real name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：真正的共享函式庫，包含完整版本號。</a:t>
                      </a:r>
                    </a:p>
                    <a:p>
                      <a:pPr marL="742950" lvl="1" indent="-285750"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 err="1">
                          <a:solidFill>
                            <a:schemeClr val="tx1"/>
                          </a:solidFill>
                        </a:rPr>
                        <a:t>soname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：符號連結的名字，只包含主版本號（主版本號相同，函數的介面是一致的）。</a:t>
                      </a:r>
                    </a:p>
                    <a:p>
                      <a:pPr marL="742950" lvl="1" indent="-285750"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linker name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：編譯連結時使用，</a:t>
                      </a:r>
                      <a:r>
                        <a:rPr lang="en-US" altLang="zh-TW" dirty="0" err="1">
                          <a:solidFill>
                            <a:schemeClr val="tx1"/>
                          </a:solidFill>
                        </a:rPr>
                        <a:t>gcc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的 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–L 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選項應該指定 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linker name 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所在目錄。</a:t>
                      </a:r>
                      <a:endParaRPr lang="en-US" altLang="zh-TW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8914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動態鏈接</a:t>
                      </a:r>
                      <a:r>
                        <a:rPr lang="en-US" altLang="zh-TW" dirty="0"/>
                        <a:t>(dynamically Loaded) </a:t>
                      </a:r>
                      <a:r>
                        <a:rPr lang="zh-TW" altLang="en-US" dirty="0"/>
                        <a:t>函式庫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其實並不是一種真正的函式庫類型，應該是一種函式庫的使用技術，應用程式可以在運行過程中隨時載入和使用函式庫。</a:t>
                      </a:r>
                    </a:p>
                  </a:txBody>
                  <a:tcPr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6374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2597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 trans="15000"/>
                    </a14:imgEffect>
                  </a14:imgLayer>
                </a14:imgProps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8DA45-CBFC-4D06-B33E-F40EAFE90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3546565" cy="845662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b="1" dirty="0">
                <a:solidFill>
                  <a:srgbClr val="C00000"/>
                </a:solidFill>
              </a:rPr>
              <a:t>函式庫</a:t>
            </a:r>
            <a:r>
              <a:rPr lang="en-US" altLang="zh-TW" b="1" dirty="0">
                <a:solidFill>
                  <a:srgbClr val="C00000"/>
                </a:solidFill>
              </a:rPr>
              <a:t>(Library)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DB285AB-A0AA-4ACB-B699-7524D2EFF496}"/>
              </a:ext>
            </a:extLst>
          </p:cNvPr>
          <p:cNvSpPr txBox="1"/>
          <p:nvPr/>
        </p:nvSpPr>
        <p:spPr>
          <a:xfrm>
            <a:off x="9771017" y="12545"/>
            <a:ext cx="2420982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常用函式庫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F1732B51-3A96-4601-807D-8E96B8B84042}"/>
              </a:ext>
            </a:extLst>
          </p:cNvPr>
          <p:cNvGraphicFramePr>
            <a:graphicFrameLocks noGrp="1"/>
          </p:cNvGraphicFramePr>
          <p:nvPr/>
        </p:nvGraphicFramePr>
        <p:xfrm>
          <a:off x="2262917" y="1371600"/>
          <a:ext cx="7666166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0578">
                  <a:extLst>
                    <a:ext uri="{9D8B030D-6E8A-4147-A177-3AD203B41FA5}">
                      <a16:colId xmlns:a16="http://schemas.microsoft.com/office/drawing/2014/main" val="4204173387"/>
                    </a:ext>
                  </a:extLst>
                </a:gridCol>
                <a:gridCol w="1887582">
                  <a:extLst>
                    <a:ext uri="{9D8B030D-6E8A-4147-A177-3AD203B41FA5}">
                      <a16:colId xmlns:a16="http://schemas.microsoft.com/office/drawing/2014/main" val="2234380446"/>
                    </a:ext>
                  </a:extLst>
                </a:gridCol>
                <a:gridCol w="3638006">
                  <a:extLst>
                    <a:ext uri="{9D8B030D-6E8A-4147-A177-3AD203B41FA5}">
                      <a16:colId xmlns:a16="http://schemas.microsoft.com/office/drawing/2014/main" val="14473222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400" dirty="0">
                          <a:solidFill>
                            <a:schemeClr val="tx1"/>
                          </a:solidFill>
                        </a:rPr>
                        <a:t>函式庫名稱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zh-TW" altLang="en-US" sz="2400" dirty="0">
                          <a:solidFill>
                            <a:schemeClr val="tx1"/>
                          </a:solidFill>
                        </a:rPr>
                        <a:t>標頭檔</a:t>
                      </a:r>
                    </a:p>
                  </a:txBody>
                  <a:tcPr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zh-TW" altLang="en-US" sz="2400" dirty="0">
                          <a:solidFill>
                            <a:schemeClr val="tx1"/>
                          </a:solidFill>
                        </a:rPr>
                        <a:t>描述</a:t>
                      </a:r>
                    </a:p>
                  </a:txBody>
                  <a:tcPr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6120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/>
                        <a:t>lib</a:t>
                      </a:r>
                      <a:r>
                        <a:rPr lang="en-US" altLang="zh-CN" sz="24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</a:t>
                      </a:r>
                      <a:r>
                        <a:rPr lang="en-US" altLang="zh-CN" sz="2400" b="1" dirty="0"/>
                        <a:t>.so</a:t>
                      </a:r>
                      <a:endParaRPr lang="zh-TW" altLang="en-US" sz="2400" b="1" dirty="0"/>
                    </a:p>
                  </a:txBody>
                  <a:tcPr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/>
                        <a:t>無</a:t>
                      </a:r>
                      <a:endParaRPr lang="zh-TW" altLang="en-US" sz="2400" b="1" dirty="0"/>
                    </a:p>
                  </a:txBody>
                  <a:tcPr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/>
                        <a:t>標準</a:t>
                      </a:r>
                      <a:r>
                        <a:rPr lang="en-US" altLang="zh-CN" sz="2400" b="1" dirty="0"/>
                        <a:t>C</a:t>
                      </a:r>
                      <a:r>
                        <a:rPr lang="zh-TW" altLang="en-US" sz="2400" b="1" dirty="0"/>
                        <a:t>函式</a:t>
                      </a:r>
                      <a:r>
                        <a:rPr lang="zh-CN" altLang="en-US" sz="2400" b="1" dirty="0"/>
                        <a:t>庫</a:t>
                      </a:r>
                    </a:p>
                  </a:txBody>
                  <a:tcPr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8914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/>
                        <a:t>lib</a:t>
                      </a:r>
                      <a:r>
                        <a:rPr lang="en-US" altLang="zh-CN" sz="24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db</a:t>
                      </a:r>
                      <a:r>
                        <a:rPr lang="en-US" altLang="zh-CN" sz="2400" b="1" dirty="0"/>
                        <a:t>.so</a:t>
                      </a:r>
                      <a:endParaRPr lang="zh-TW" altLang="en-US" sz="2400" b="1" dirty="0"/>
                    </a:p>
                  </a:txBody>
                  <a:tcPr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err="1"/>
                        <a:t>db.h</a:t>
                      </a:r>
                      <a:endParaRPr lang="zh-TW" altLang="en-US" sz="2400" b="1" dirty="0"/>
                    </a:p>
                  </a:txBody>
                  <a:tcPr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資料庫</a:t>
                      </a:r>
                      <a:r>
                        <a:rPr lang="zh-TW" altLang="en-US" sz="2400" b="1" dirty="0"/>
                        <a:t>函式</a:t>
                      </a:r>
                      <a:r>
                        <a:rPr lang="zh-CN" altLang="en-US" sz="2400" b="1" dirty="0"/>
                        <a:t>庫</a:t>
                      </a:r>
                    </a:p>
                  </a:txBody>
                  <a:tcPr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6374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/>
                        <a:t>lib</a:t>
                      </a:r>
                      <a:r>
                        <a:rPr lang="en-US" altLang="zh-CN" sz="24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</a:t>
                      </a:r>
                      <a:r>
                        <a:rPr lang="en-US" altLang="zh-CN" sz="2400" b="1" dirty="0"/>
                        <a:t>.so</a:t>
                      </a:r>
                      <a:endParaRPr lang="zh-TW" altLang="en-US" sz="2400" b="1" dirty="0"/>
                    </a:p>
                  </a:txBody>
                  <a:tcPr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err="1"/>
                        <a:t>math.h</a:t>
                      </a:r>
                      <a:endParaRPr lang="zh-TW" altLang="en-US" sz="2400" b="1" dirty="0"/>
                    </a:p>
                  </a:txBody>
                  <a:tcPr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數學</a:t>
                      </a:r>
                      <a:r>
                        <a:rPr lang="zh-TW" altLang="en-US" sz="2400" b="1" dirty="0"/>
                        <a:t>函式</a:t>
                      </a:r>
                      <a:r>
                        <a:rPr lang="zh-CN" altLang="en-US" sz="2400" b="1" dirty="0"/>
                        <a:t>庫</a:t>
                      </a:r>
                    </a:p>
                  </a:txBody>
                  <a:tcPr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6488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/>
                        <a:t>lib</a:t>
                      </a:r>
                      <a:r>
                        <a:rPr lang="en-US" altLang="zh-CN" sz="24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pthread</a:t>
                      </a:r>
                      <a:r>
                        <a:rPr lang="en-US" altLang="zh-CN" sz="2400" b="1" dirty="0"/>
                        <a:t>.so</a:t>
                      </a:r>
                      <a:endParaRPr lang="zh-TW" altLang="en-US" sz="2400" b="1" dirty="0"/>
                    </a:p>
                  </a:txBody>
                  <a:tcPr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err="1"/>
                        <a:t>pthread.h</a:t>
                      </a:r>
                      <a:endParaRPr lang="zh-TW" altLang="en-US" sz="2400" b="1" dirty="0"/>
                    </a:p>
                  </a:txBody>
                  <a:tcPr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多執行緒</a:t>
                      </a:r>
                      <a:r>
                        <a:rPr lang="zh-TW" altLang="en-US" sz="2400" b="1" dirty="0"/>
                        <a:t>函式</a:t>
                      </a:r>
                      <a:r>
                        <a:rPr lang="zh-CN" altLang="en-US" sz="2400" b="1" dirty="0"/>
                        <a:t>庫</a:t>
                      </a:r>
                    </a:p>
                  </a:txBody>
                  <a:tcPr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403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/>
                        <a:t>lib</a:t>
                      </a:r>
                      <a:r>
                        <a:rPr lang="en-US" altLang="zh-CN" sz="24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z</a:t>
                      </a:r>
                      <a:r>
                        <a:rPr lang="en-US" altLang="zh-CN" sz="2400" b="1" dirty="0"/>
                        <a:t>.so</a:t>
                      </a:r>
                      <a:endParaRPr lang="zh-TW" altLang="en-US" sz="2400" b="1" dirty="0"/>
                    </a:p>
                  </a:txBody>
                  <a:tcPr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err="1"/>
                        <a:t>zlib.h</a:t>
                      </a:r>
                      <a:endParaRPr lang="zh-TW" altLang="en-US" sz="2400" b="1" dirty="0"/>
                    </a:p>
                  </a:txBody>
                  <a:tcPr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壓縮</a:t>
                      </a:r>
                      <a:r>
                        <a:rPr lang="zh-TW" altLang="en-US" sz="2400" b="1" dirty="0"/>
                        <a:t>函式</a:t>
                      </a:r>
                      <a:r>
                        <a:rPr lang="zh-CN" altLang="en-US" sz="2400" b="1" dirty="0"/>
                        <a:t>庫</a:t>
                      </a:r>
                    </a:p>
                  </a:txBody>
                  <a:tcPr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2823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/>
                        <a:t>lib</a:t>
                      </a:r>
                      <a:r>
                        <a:rPr lang="en-US" altLang="zh-CN" sz="24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vga</a:t>
                      </a:r>
                      <a:r>
                        <a:rPr lang="en-US" altLang="zh-CN" sz="2400" b="1" dirty="0"/>
                        <a:t>.so</a:t>
                      </a:r>
                      <a:endParaRPr lang="zh-TW" altLang="en-US" sz="2400" b="1" dirty="0"/>
                    </a:p>
                  </a:txBody>
                  <a:tcPr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err="1"/>
                        <a:t>vga.h</a:t>
                      </a:r>
                      <a:endParaRPr lang="zh-TW" altLang="en-US" sz="2400" b="1" dirty="0"/>
                    </a:p>
                  </a:txBody>
                  <a:tcPr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/>
                        <a:t>底層圖形</a:t>
                      </a:r>
                      <a:r>
                        <a:rPr lang="zh-TW" altLang="en-US" sz="2400" b="1" dirty="0"/>
                        <a:t>函式</a:t>
                      </a:r>
                      <a:r>
                        <a:rPr lang="zh-CN" altLang="en-US" sz="2400" b="1" dirty="0"/>
                        <a:t>庫</a:t>
                      </a:r>
                    </a:p>
                  </a:txBody>
                  <a:tcPr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9649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/>
                        <a:t>libcom_err.so</a:t>
                      </a:r>
                      <a:endParaRPr lang="zh-TW" altLang="en-US" sz="2400" b="1" dirty="0"/>
                    </a:p>
                  </a:txBody>
                  <a:tcPr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err="1"/>
                        <a:t>com_err.h</a:t>
                      </a:r>
                      <a:endParaRPr lang="zh-TW" altLang="en-US" sz="2400" b="1" dirty="0"/>
                    </a:p>
                  </a:txBody>
                  <a:tcPr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/>
                        <a:t>錯</a:t>
                      </a:r>
                      <a:r>
                        <a:rPr lang="zh-TW" altLang="en-US" sz="2400" b="1" dirty="0"/>
                        <a:t>誤</a:t>
                      </a:r>
                      <a:r>
                        <a:rPr lang="zh-CN" altLang="en-US" sz="2400" b="1" dirty="0"/>
                        <a:t>處理</a:t>
                      </a:r>
                      <a:r>
                        <a:rPr lang="zh-TW" altLang="en-US" sz="2400" b="1" dirty="0"/>
                        <a:t>函式</a:t>
                      </a:r>
                      <a:r>
                        <a:rPr lang="zh-CN" altLang="en-US" sz="2400" b="1" dirty="0"/>
                        <a:t>庫</a:t>
                      </a:r>
                    </a:p>
                  </a:txBody>
                  <a:tcPr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5964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/>
                        <a:t>lib</a:t>
                      </a:r>
                      <a:r>
                        <a:rPr lang="en-US" altLang="zh-CN" sz="24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dl</a:t>
                      </a:r>
                      <a:r>
                        <a:rPr lang="en-US" altLang="zh-CN" sz="2400" b="1" dirty="0"/>
                        <a:t>.so</a:t>
                      </a:r>
                      <a:endParaRPr lang="zh-TW" altLang="en-US" sz="2400" b="1" dirty="0"/>
                    </a:p>
                  </a:txBody>
                  <a:tcPr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err="1"/>
                        <a:t>dlfcn.h</a:t>
                      </a:r>
                      <a:endParaRPr lang="zh-TW" altLang="en-US" sz="2400" b="1" dirty="0"/>
                    </a:p>
                  </a:txBody>
                  <a:tcPr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/>
                        <a:t>動態載入庫</a:t>
                      </a:r>
                    </a:p>
                  </a:txBody>
                  <a:tcPr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6297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6654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 trans="15000"/>
                    </a14:imgEffect>
                  </a14:imgLayer>
                </a14:imgProps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8DA45-CBFC-4D06-B33E-F40EAFE90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3546565" cy="845662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b="1" dirty="0">
                <a:solidFill>
                  <a:srgbClr val="C00000"/>
                </a:solidFill>
              </a:rPr>
              <a:t>函式庫</a:t>
            </a:r>
            <a:r>
              <a:rPr lang="en-US" altLang="zh-TW" b="1" dirty="0">
                <a:solidFill>
                  <a:srgbClr val="C00000"/>
                </a:solidFill>
              </a:rPr>
              <a:t>(Library)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DB285AB-A0AA-4ACB-B699-7524D2EFF496}"/>
              </a:ext>
            </a:extLst>
          </p:cNvPr>
          <p:cNvSpPr txBox="1"/>
          <p:nvPr/>
        </p:nvSpPr>
        <p:spPr>
          <a:xfrm>
            <a:off x="8340634" y="12545"/>
            <a:ext cx="3851365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libc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 vs 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glibc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 函式庫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2C177C6-304B-45FF-AE7B-6B44CFDB5C5D}"/>
              </a:ext>
            </a:extLst>
          </p:cNvPr>
          <p:cNvSpPr txBox="1"/>
          <p:nvPr/>
        </p:nvSpPr>
        <p:spPr>
          <a:xfrm>
            <a:off x="679269" y="1765908"/>
            <a:ext cx="4963885" cy="3195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libc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 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函式庫：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是 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linux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下的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ANSI C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函數庫。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ANSI C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函式庫是基本的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C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語言函式程式庫，包含了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C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語言最基本的庫函數。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可以根據標頭檔劃分為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15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個部分。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D766095-AAB5-49F8-A8AF-D4F0516D79EE}"/>
              </a:ext>
            </a:extLst>
          </p:cNvPr>
          <p:cNvSpPr txBox="1"/>
          <p:nvPr/>
        </p:nvSpPr>
        <p:spPr>
          <a:xfrm>
            <a:off x="6096000" y="1606801"/>
            <a:ext cx="5582194" cy="3644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glibc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 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函式庫：</a:t>
            </a:r>
          </a:p>
          <a:p>
            <a:pPr marL="742950" marR="0" lvl="1" indent="-285750" algn="l" defTabSz="4572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是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Linux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下的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GUN C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函式程式庫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(GNU C Library)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。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本身是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GNU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旗下的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C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標準庫，後來逐漸成為了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Linux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的標準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c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庫。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glibc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在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/lib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目錄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(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不同 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linux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版本會放置在不同目錄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)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下的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.so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文件為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libc.so.6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。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573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 trans="15000"/>
                    </a14:imgEffect>
                  </a14:imgLayer>
                </a14:imgProps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8DA45-CBFC-4D06-B33E-F40EAFE90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0"/>
            <a:ext cx="1534884" cy="845662"/>
          </a:xfrm>
        </p:spPr>
        <p:txBody>
          <a:bodyPr>
            <a:normAutofit/>
          </a:bodyPr>
          <a:lstStyle/>
          <a:p>
            <a:pPr algn="ctr"/>
            <a:r>
              <a:rPr lang="zh-TW" altLang="en-US" b="1" dirty="0">
                <a:solidFill>
                  <a:srgbClr val="C00000"/>
                </a:solidFill>
              </a:rPr>
              <a:t>實作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DB285AB-A0AA-4ACB-B699-7524D2EFF496}"/>
              </a:ext>
            </a:extLst>
          </p:cNvPr>
          <p:cNvSpPr txBox="1"/>
          <p:nvPr/>
        </p:nvSpPr>
        <p:spPr>
          <a:xfrm>
            <a:off x="10293531" y="12545"/>
            <a:ext cx="1898468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使用範例</a:t>
            </a: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14BF3291-CE45-4170-981A-98E9E613FC09}"/>
              </a:ext>
            </a:extLst>
          </p:cNvPr>
          <p:cNvGrpSpPr/>
          <p:nvPr/>
        </p:nvGrpSpPr>
        <p:grpSpPr>
          <a:xfrm>
            <a:off x="1351067" y="1204188"/>
            <a:ext cx="9489866" cy="4449624"/>
            <a:chOff x="1351067" y="1204188"/>
            <a:chExt cx="9489866" cy="4449624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5D785D52-FDBA-42D4-A85C-8E1B9DEF6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57598" y="1753532"/>
              <a:ext cx="3487268" cy="173529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201EB708-41EA-45B9-87A7-BEFFCF674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07922" y="4369194"/>
              <a:ext cx="3596928" cy="128461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EDE3011-FD6C-4D4A-BCDF-724822F7C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93715" y="1740470"/>
              <a:ext cx="3347218" cy="173529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671C9CC3-9B84-463E-86AB-A844F151E357}"/>
                </a:ext>
              </a:extLst>
            </p:cNvPr>
            <p:cNvSpPr txBox="1"/>
            <p:nvPr/>
          </p:nvSpPr>
          <p:spPr>
            <a:xfrm>
              <a:off x="1351067" y="1217250"/>
              <a:ext cx="1219514" cy="52322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hello.c</a:t>
              </a:r>
              <a:endPara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8AD4621E-603E-45CC-BF3B-103C7DF73640}"/>
                </a:ext>
              </a:extLst>
            </p:cNvPr>
            <p:cNvSpPr txBox="1"/>
            <p:nvPr/>
          </p:nvSpPr>
          <p:spPr>
            <a:xfrm>
              <a:off x="7480652" y="1204188"/>
              <a:ext cx="1337079" cy="52322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world.c</a:t>
              </a:r>
              <a:endPara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F3F00BDE-2D32-4510-A788-BDAA4EB62730}"/>
                </a:ext>
              </a:extLst>
            </p:cNvPr>
            <p:cNvSpPr txBox="1"/>
            <p:nvPr/>
          </p:nvSpPr>
          <p:spPr>
            <a:xfrm>
              <a:off x="4501391" y="3839443"/>
              <a:ext cx="1374094" cy="52322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mylib.h</a:t>
              </a:r>
              <a:endPara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3409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4E46B1D-16F1-48E4-92D9-AAC25B9EC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84" y="2587981"/>
            <a:ext cx="11398431" cy="1682038"/>
          </a:xfrm>
        </p:spPr>
        <p:txBody>
          <a:bodyPr>
            <a:normAutofit/>
          </a:bodyPr>
          <a:lstStyle/>
          <a:p>
            <a:pPr algn="ctr"/>
            <a:r>
              <a:rPr lang="en-US" altLang="zh-TW" sz="6000" b="1" dirty="0">
                <a:solidFill>
                  <a:srgbClr val="FFCC66"/>
                </a:solidFill>
              </a:rPr>
              <a:t>Linux C </a:t>
            </a:r>
            <a:r>
              <a:rPr lang="zh-TW" altLang="en-US" sz="6000" b="1" dirty="0">
                <a:solidFill>
                  <a:srgbClr val="FFCC66"/>
                </a:solidFill>
              </a:rPr>
              <a:t>程式開發：編譯與組譯</a:t>
            </a:r>
          </a:p>
        </p:txBody>
      </p:sp>
    </p:spTree>
    <p:extLst>
      <p:ext uri="{BB962C8B-B14F-4D97-AF65-F5344CB8AC3E}">
        <p14:creationId xmlns:p14="http://schemas.microsoft.com/office/powerpoint/2010/main" val="27708868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 trans="15000"/>
                    </a14:imgEffect>
                  </a14:imgLayer>
                </a14:imgProps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8DA45-CBFC-4D06-B33E-F40EAFE90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0"/>
            <a:ext cx="3069770" cy="845662"/>
          </a:xfrm>
        </p:spPr>
        <p:txBody>
          <a:bodyPr>
            <a:normAutofit/>
          </a:bodyPr>
          <a:lstStyle/>
          <a:p>
            <a:pPr algn="ctr"/>
            <a:r>
              <a:rPr lang="zh-TW" altLang="en-US" b="1" dirty="0">
                <a:solidFill>
                  <a:srgbClr val="C00000"/>
                </a:solidFill>
              </a:rPr>
              <a:t>靜態函式庫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DB285AB-A0AA-4ACB-B699-7524D2EFF496}"/>
              </a:ext>
            </a:extLst>
          </p:cNvPr>
          <p:cNvSpPr txBox="1"/>
          <p:nvPr/>
        </p:nvSpPr>
        <p:spPr>
          <a:xfrm>
            <a:off x="8961120" y="12545"/>
            <a:ext cx="3230879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開發靜態函式庫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43B0553-9269-4C08-A070-2E09505B57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204" y="1394390"/>
            <a:ext cx="9761591" cy="127376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F15A5717-5383-459F-99CE-5A3EA1BC55BB}"/>
              </a:ext>
            </a:extLst>
          </p:cNvPr>
          <p:cNvSpPr/>
          <p:nvPr/>
        </p:nvSpPr>
        <p:spPr>
          <a:xfrm>
            <a:off x="4591596" y="2116975"/>
            <a:ext cx="293914" cy="28005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8C72C57-3A99-44A3-ACFA-50AACC8C6D6A}"/>
              </a:ext>
            </a:extLst>
          </p:cNvPr>
          <p:cNvSpPr txBox="1"/>
          <p:nvPr/>
        </p:nvSpPr>
        <p:spPr>
          <a:xfrm>
            <a:off x="1647978" y="3004397"/>
            <a:ext cx="1533077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創建靜態庫</a:t>
            </a: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8B3F825F-90F4-42CA-A54E-814F94CCDECA}"/>
              </a:ext>
            </a:extLst>
          </p:cNvPr>
          <p:cNvGraphicFramePr>
            <a:graphicFrameLocks noGrp="1"/>
          </p:cNvGraphicFramePr>
          <p:nvPr/>
        </p:nvGraphicFramePr>
        <p:xfrm>
          <a:off x="2584138" y="3908083"/>
          <a:ext cx="7023721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5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8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29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參數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solidFill>
                            <a:schemeClr val="tx1"/>
                          </a:solidFill>
                        </a:rPr>
                        <a:t>說明</a:t>
                      </a:r>
                    </a:p>
                  </a:txBody>
                  <a:tcPr marL="68580" marR="68580" marT="34290" marB="3429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r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在庫中插入模組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替換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。當插入的模組名已經在庫中存在，則替換同名的模組。如果若干模組中有一個模組在庫中不存在，</a:t>
                      </a:r>
                      <a:r>
                        <a:rPr lang="en-US" altLang="zh-CN" sz="1600" dirty="0" err="1">
                          <a:solidFill>
                            <a:schemeClr val="tx1"/>
                          </a:solidFill>
                        </a:rPr>
                        <a:t>ar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顯示一個錯誤消息，並不替換其他同名模組。預設的情況下，新的成員增加在庫的結尾處，可以使用其他任選項來改變增加的位置。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創建一個庫。不管庫是否存在，都將創建</a:t>
                      </a:r>
                      <a:r>
                        <a:rPr lang="zh-TW" altLang="en-US" sz="1600" dirty="0">
                          <a:solidFill>
                            <a:schemeClr val="tx1"/>
                          </a:solidFill>
                        </a:rPr>
                        <a:t>。</a:t>
                      </a:r>
                    </a:p>
                  </a:txBody>
                  <a:tcPr marL="68580" marR="68580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創建目的檔案索引，這在創建較大的庫時能加快時間</a:t>
                      </a:r>
                      <a:r>
                        <a:rPr lang="zh-TW" altLang="en-US" sz="1600" dirty="0">
                          <a:solidFill>
                            <a:schemeClr val="tx1"/>
                          </a:solidFill>
                        </a:rPr>
                        <a:t>。</a:t>
                      </a:r>
                      <a:endParaRPr lang="en-US" altLang="zh-CN" sz="16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如果不需要創建索引，可改成大寫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參數；如果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.a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檔缺少索引，可以使用</a:t>
                      </a:r>
                      <a:r>
                        <a:rPr lang="zh-TW" alt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600" dirty="0" err="1">
                          <a:solidFill>
                            <a:schemeClr val="tx1"/>
                          </a:solidFill>
                        </a:rPr>
                        <a:t>ranlib</a:t>
                      </a:r>
                      <a:r>
                        <a:rPr lang="zh-TW" alt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命令添加</a:t>
                      </a:r>
                      <a:r>
                        <a:rPr lang="zh-TW" altLang="en-US" sz="1600" dirty="0">
                          <a:solidFill>
                            <a:schemeClr val="tx1"/>
                          </a:solidFill>
                        </a:rPr>
                        <a:t>。</a:t>
                      </a:r>
                    </a:p>
                  </a:txBody>
                  <a:tcPr marL="68580" marR="68580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2B48074E-2CC2-469C-A1C7-0FB7B763461D}"/>
              </a:ext>
            </a:extLst>
          </p:cNvPr>
          <p:cNvSpPr/>
          <p:nvPr/>
        </p:nvSpPr>
        <p:spPr>
          <a:xfrm>
            <a:off x="4957350" y="2116975"/>
            <a:ext cx="379113" cy="28005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</p:txBody>
      </p:sp>
      <p:cxnSp>
        <p:nvCxnSpPr>
          <p:cNvPr id="25" name="接點: 肘形 24">
            <a:extLst>
              <a:ext uri="{FF2B5EF4-FFF2-40B4-BE49-F238E27FC236}">
                <a16:creationId xmlns:a16="http://schemas.microsoft.com/office/drawing/2014/main" id="{CEC32D26-78C0-4918-BF1F-BBFD9EDE7912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5400000">
            <a:off x="3272854" y="1538697"/>
            <a:ext cx="607363" cy="2324036"/>
          </a:xfrm>
          <a:prstGeom prst="bentConnector3">
            <a:avLst>
              <a:gd name="adj1" fmla="val 65055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B2177721-ACDF-439A-B75D-3989D1D71315}"/>
              </a:ext>
            </a:extLst>
          </p:cNvPr>
          <p:cNvCxnSpPr>
            <a:cxnSpLocks/>
            <a:stCxn id="15" idx="2"/>
            <a:endCxn id="14" idx="1"/>
          </p:cNvCxnSpPr>
          <p:nvPr/>
        </p:nvCxnSpPr>
        <p:spPr>
          <a:xfrm rot="5400000">
            <a:off x="2492779" y="2488394"/>
            <a:ext cx="2745489" cy="2562769"/>
          </a:xfrm>
          <a:prstGeom prst="bentConnector4">
            <a:avLst>
              <a:gd name="adj1" fmla="val 45361"/>
              <a:gd name="adj2" fmla="val 121917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381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 trans="15000"/>
                    </a14:imgEffect>
                  </a14:imgLayer>
                </a14:imgProps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8DA45-CBFC-4D06-B33E-F40EAFE90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0"/>
            <a:ext cx="3069770" cy="845662"/>
          </a:xfrm>
        </p:spPr>
        <p:txBody>
          <a:bodyPr>
            <a:normAutofit/>
          </a:bodyPr>
          <a:lstStyle/>
          <a:p>
            <a:pPr algn="ctr"/>
            <a:r>
              <a:rPr lang="zh-TW" altLang="en-US" b="1" dirty="0">
                <a:solidFill>
                  <a:srgbClr val="C00000"/>
                </a:solidFill>
              </a:rPr>
              <a:t>靜態函式庫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DB285AB-A0AA-4ACB-B699-7524D2EFF496}"/>
              </a:ext>
            </a:extLst>
          </p:cNvPr>
          <p:cNvSpPr txBox="1"/>
          <p:nvPr/>
        </p:nvSpPr>
        <p:spPr>
          <a:xfrm>
            <a:off x="8961120" y="12545"/>
            <a:ext cx="3230879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使用靜態函式庫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5BDF24B-DE49-4DC2-8AB9-0BFD58802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598" y="3269303"/>
            <a:ext cx="7279541" cy="84566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BBF6F82-028B-432B-8D27-00A8793528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5492" y="2644329"/>
            <a:ext cx="3209660" cy="231148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66C916BE-E064-43B9-BAC2-646F01640BC9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 flipV="1">
            <a:off x="3178956" y="3800072"/>
            <a:ext cx="5196536" cy="43525"/>
          </a:xfrm>
          <a:prstGeom prst="bentConnector3">
            <a:avLst>
              <a:gd name="adj1" fmla="val 90445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C04F8E19-FD0F-432D-8909-A489FDE493D6}"/>
              </a:ext>
            </a:extLst>
          </p:cNvPr>
          <p:cNvSpPr/>
          <p:nvPr/>
        </p:nvSpPr>
        <p:spPr>
          <a:xfrm>
            <a:off x="716032" y="3630304"/>
            <a:ext cx="2462924" cy="42658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8E235568-8D02-44CB-92FB-1AD794AB3E0B}"/>
              </a:ext>
            </a:extLst>
          </p:cNvPr>
          <p:cNvSpPr txBox="1"/>
          <p:nvPr/>
        </p:nvSpPr>
        <p:spPr>
          <a:xfrm>
            <a:off x="2688609" y="5130745"/>
            <a:ext cx="3584812" cy="40011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使用 </a:t>
            </a:r>
            <a:r>
              <a:rPr kumimoji="0" lang="en-US" altLang="zh-TW" sz="2000" b="0" i="0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vim </a:t>
            </a:r>
            <a:r>
              <a:rPr kumimoji="0" lang="zh-TW" altLang="en-US" sz="2000" b="0" i="0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建立 </a:t>
            </a:r>
            <a:r>
              <a:rPr kumimoji="0" lang="en-US" altLang="zh-TW" sz="2000" b="0" i="0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main_mylib.c</a:t>
            </a:r>
            <a:endParaRPr kumimoji="0" lang="zh-TW" altLang="en-US" sz="2000" b="0" i="0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</p:txBody>
      </p:sp>
      <p:cxnSp>
        <p:nvCxnSpPr>
          <p:cNvPr id="30" name="接點: 肘形 29">
            <a:extLst>
              <a:ext uri="{FF2B5EF4-FFF2-40B4-BE49-F238E27FC236}">
                <a16:creationId xmlns:a16="http://schemas.microsoft.com/office/drawing/2014/main" id="{F11B1B12-793A-412B-B3AC-64B34BA902F0}"/>
              </a:ext>
            </a:extLst>
          </p:cNvPr>
          <p:cNvCxnSpPr>
            <a:cxnSpLocks/>
            <a:stCxn id="14" idx="2"/>
            <a:endCxn id="28" idx="0"/>
          </p:cNvCxnSpPr>
          <p:nvPr/>
        </p:nvCxnSpPr>
        <p:spPr>
          <a:xfrm rot="16200000" flipH="1">
            <a:off x="2677327" y="3327056"/>
            <a:ext cx="1073855" cy="253352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1603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 trans="15000"/>
                    </a14:imgEffect>
                  </a14:imgLayer>
                </a14:imgProps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88F503E-E08D-4E59-BA06-5334AB657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7038" y="1262251"/>
            <a:ext cx="9697924" cy="340482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258DA45-CBFC-4D06-B33E-F40EAFE90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0"/>
            <a:ext cx="3069770" cy="845662"/>
          </a:xfrm>
        </p:spPr>
        <p:txBody>
          <a:bodyPr>
            <a:normAutofit/>
          </a:bodyPr>
          <a:lstStyle/>
          <a:p>
            <a:pPr algn="ctr"/>
            <a:r>
              <a:rPr lang="zh-TW" altLang="en-US" b="1" dirty="0">
                <a:solidFill>
                  <a:srgbClr val="C00000"/>
                </a:solidFill>
              </a:rPr>
              <a:t>靜態函式庫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DB285AB-A0AA-4ACB-B699-7524D2EFF496}"/>
              </a:ext>
            </a:extLst>
          </p:cNvPr>
          <p:cNvSpPr txBox="1"/>
          <p:nvPr/>
        </p:nvSpPr>
        <p:spPr>
          <a:xfrm>
            <a:off x="8961120" y="12545"/>
            <a:ext cx="3230879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使用靜態函式庫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C04F8E19-FD0F-432D-8909-A489FDE493D6}"/>
              </a:ext>
            </a:extLst>
          </p:cNvPr>
          <p:cNvSpPr/>
          <p:nvPr/>
        </p:nvSpPr>
        <p:spPr>
          <a:xfrm>
            <a:off x="1346279" y="1523467"/>
            <a:ext cx="3177157" cy="24008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</p:txBody>
      </p:sp>
      <p:cxnSp>
        <p:nvCxnSpPr>
          <p:cNvPr id="30" name="接點: 肘形 29">
            <a:extLst>
              <a:ext uri="{FF2B5EF4-FFF2-40B4-BE49-F238E27FC236}">
                <a16:creationId xmlns:a16="http://schemas.microsoft.com/office/drawing/2014/main" id="{F11B1B12-793A-412B-B3AC-64B34BA902F0}"/>
              </a:ext>
            </a:extLst>
          </p:cNvPr>
          <p:cNvCxnSpPr>
            <a:cxnSpLocks/>
            <a:stCxn id="14" idx="2"/>
            <a:endCxn id="17" idx="1"/>
          </p:cNvCxnSpPr>
          <p:nvPr/>
        </p:nvCxnSpPr>
        <p:spPr>
          <a:xfrm rot="16200000" flipH="1">
            <a:off x="1134545" y="3563865"/>
            <a:ext cx="4175826" cy="575201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042AC913-9F6E-4A77-8C1C-9A1B700DBEB7}"/>
              </a:ext>
            </a:extLst>
          </p:cNvPr>
          <p:cNvSpPr/>
          <p:nvPr/>
        </p:nvSpPr>
        <p:spPr>
          <a:xfrm>
            <a:off x="3510059" y="5123771"/>
            <a:ext cx="5171881" cy="163121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000" dirty="0"/>
              <a:t>-</a:t>
            </a:r>
            <a:r>
              <a:rPr lang="en-US" altLang="zh-TW" sz="2000" dirty="0" err="1"/>
              <a:t>L</a:t>
            </a:r>
            <a:r>
              <a:rPr lang="en-US" altLang="zh-TW" sz="2000" dirty="0" err="1">
                <a:solidFill>
                  <a:srgbClr val="FFC000"/>
                </a:solidFill>
              </a:rPr>
              <a:t>dir</a:t>
            </a:r>
            <a:r>
              <a:rPr lang="zh-TW" altLang="en-US" sz="2000" dirty="0"/>
              <a:t>：參數用來指定要搜尋程式庫的目錄</a:t>
            </a:r>
            <a:endParaRPr lang="en-US" altLang="zh-TW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000" dirty="0"/>
              <a:t>`</a:t>
            </a:r>
            <a:r>
              <a:rPr lang="en-US" altLang="zh-TW" sz="2000" dirty="0">
                <a:solidFill>
                  <a:srgbClr val="00B0F0"/>
                </a:solidFill>
              </a:rPr>
              <a:t>.</a:t>
            </a:r>
            <a:r>
              <a:rPr lang="en-US" altLang="zh-TW" sz="2000" dirty="0"/>
              <a:t>' </a:t>
            </a:r>
            <a:r>
              <a:rPr lang="zh-TW" altLang="en-US" sz="2000" dirty="0"/>
              <a:t>表示搜尋現在所在的目錄。</a:t>
            </a:r>
            <a:endParaRPr lang="en-US" altLang="zh-TW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en-US" sz="2000" dirty="0"/>
              <a:t>通常預設會搜 </a:t>
            </a:r>
            <a:r>
              <a:rPr lang="en-US" altLang="zh-TW" sz="2000" dirty="0">
                <a:solidFill>
                  <a:srgbClr val="92D050"/>
                </a:solidFill>
              </a:rPr>
              <a:t>/</a:t>
            </a:r>
            <a:r>
              <a:rPr lang="en-US" altLang="zh-TW" sz="2000" dirty="0" err="1">
                <a:solidFill>
                  <a:srgbClr val="92D050"/>
                </a:solidFill>
              </a:rPr>
              <a:t>usr</a:t>
            </a:r>
            <a:r>
              <a:rPr lang="en-US" altLang="zh-TW" sz="2000" dirty="0">
                <a:solidFill>
                  <a:srgbClr val="92D050"/>
                </a:solidFill>
              </a:rPr>
              <a:t>/lib</a:t>
            </a:r>
            <a:r>
              <a:rPr lang="en-US" altLang="zh-TW" sz="2000" dirty="0"/>
              <a:t> </a:t>
            </a:r>
            <a:r>
              <a:rPr lang="zh-TW" altLang="en-US" sz="2000" dirty="0"/>
              <a:t>或 </a:t>
            </a:r>
            <a:r>
              <a:rPr lang="en-US" altLang="zh-TW" sz="2000" dirty="0">
                <a:solidFill>
                  <a:srgbClr val="92D050"/>
                </a:solidFill>
              </a:rPr>
              <a:t>/lib</a:t>
            </a:r>
            <a:r>
              <a:rPr lang="en-US" altLang="zh-TW" sz="2000" dirty="0"/>
              <a:t> </a:t>
            </a:r>
            <a:r>
              <a:rPr lang="zh-TW" altLang="en-US" sz="2000" dirty="0"/>
              <a:t>等目錄。</a:t>
            </a:r>
            <a:endParaRPr lang="en-US" altLang="zh-TW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en-US" sz="2000" dirty="0"/>
              <a:t>此指令用來指定要跟 </a:t>
            </a:r>
            <a:r>
              <a:rPr lang="en-US" altLang="zh-TW" sz="2000" dirty="0" err="1">
                <a:solidFill>
                  <a:srgbClr val="FF0000"/>
                </a:solidFill>
              </a:rPr>
              <a:t>main_mylib.c</a:t>
            </a:r>
            <a:r>
              <a:rPr lang="zh-TW" altLang="en-US" sz="2000" dirty="0"/>
              <a:t> 連結的程式庫 </a:t>
            </a:r>
            <a:endParaRPr lang="en-US" altLang="zh-TW" sz="2000" dirty="0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B3CDA06B-1343-4918-B81A-042FD75293C7}"/>
              </a:ext>
            </a:extLst>
          </p:cNvPr>
          <p:cNvSpPr/>
          <p:nvPr/>
        </p:nvSpPr>
        <p:spPr>
          <a:xfrm>
            <a:off x="1346279" y="1523468"/>
            <a:ext cx="3177157" cy="24008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</p:txBody>
      </p:sp>
      <p:cxnSp>
        <p:nvCxnSpPr>
          <p:cNvPr id="25" name="接點: 肘形 24">
            <a:extLst>
              <a:ext uri="{FF2B5EF4-FFF2-40B4-BE49-F238E27FC236}">
                <a16:creationId xmlns:a16="http://schemas.microsoft.com/office/drawing/2014/main" id="{9F592B3C-2E5E-4879-A9CB-75B4897DD216}"/>
              </a:ext>
            </a:extLst>
          </p:cNvPr>
          <p:cNvCxnSpPr>
            <a:cxnSpLocks/>
            <a:stCxn id="24" idx="2"/>
          </p:cNvCxnSpPr>
          <p:nvPr/>
        </p:nvCxnSpPr>
        <p:spPr>
          <a:xfrm rot="16200000" flipH="1">
            <a:off x="1134545" y="3563866"/>
            <a:ext cx="4175826" cy="575201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309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 trans="15000"/>
                    </a14:imgEffect>
                  </a14:imgLayer>
                </a14:imgProps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8DA45-CBFC-4D06-B33E-F40EAFE90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0"/>
            <a:ext cx="3069770" cy="845662"/>
          </a:xfrm>
        </p:spPr>
        <p:txBody>
          <a:bodyPr>
            <a:normAutofit/>
          </a:bodyPr>
          <a:lstStyle/>
          <a:p>
            <a:pPr algn="ctr"/>
            <a:r>
              <a:rPr lang="zh-TW" altLang="en-US" b="1" dirty="0">
                <a:solidFill>
                  <a:srgbClr val="C00000"/>
                </a:solidFill>
              </a:rPr>
              <a:t>共享函式庫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DB285AB-A0AA-4ACB-B699-7524D2EFF496}"/>
              </a:ext>
            </a:extLst>
          </p:cNvPr>
          <p:cNvSpPr txBox="1"/>
          <p:nvPr/>
        </p:nvSpPr>
        <p:spPr>
          <a:xfrm>
            <a:off x="8961120" y="12545"/>
            <a:ext cx="3230879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開發共享函式庫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76BBBAF0-FB33-4D7F-8D86-3BED4FD545E5}"/>
              </a:ext>
            </a:extLst>
          </p:cNvPr>
          <p:cNvGrpSpPr/>
          <p:nvPr/>
        </p:nvGrpSpPr>
        <p:grpSpPr>
          <a:xfrm>
            <a:off x="2172974" y="2488790"/>
            <a:ext cx="7846052" cy="1880420"/>
            <a:chOff x="2172974" y="2488790"/>
            <a:chExt cx="7846052" cy="188042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44DF6DED-6741-475A-A227-0AEC7A5D7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72974" y="2488790"/>
              <a:ext cx="7846052" cy="99257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39BA9FCA-D83C-4218-A3DC-AE061AEE430F}"/>
                </a:ext>
              </a:extLst>
            </p:cNvPr>
            <p:cNvSpPr/>
            <p:nvPr/>
          </p:nvSpPr>
          <p:spPr>
            <a:xfrm>
              <a:off x="4205951" y="2697792"/>
              <a:ext cx="1338943" cy="525417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endParaRPr>
            </a:p>
          </p:txBody>
        </p: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07EE3AA1-5B70-44F6-99E4-EE059365DC75}"/>
                </a:ext>
              </a:extLst>
            </p:cNvPr>
            <p:cNvCxnSpPr>
              <a:cxnSpLocks/>
              <a:stCxn id="6" idx="2"/>
              <a:endCxn id="8" idx="0"/>
            </p:cNvCxnSpPr>
            <p:nvPr/>
          </p:nvCxnSpPr>
          <p:spPr>
            <a:xfrm flipH="1">
              <a:off x="4875422" y="3223209"/>
              <a:ext cx="1" cy="49967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71730A0A-1027-45E3-BB25-BE6A3719BB41}"/>
                </a:ext>
              </a:extLst>
            </p:cNvPr>
            <p:cNvSpPr txBox="1"/>
            <p:nvPr/>
          </p:nvSpPr>
          <p:spPr>
            <a:xfrm>
              <a:off x="3292690" y="3722879"/>
              <a:ext cx="3165464" cy="64633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編譯時要加上此參數來產生 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position-independent code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4827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 trans="15000"/>
                    </a14:imgEffect>
                  </a14:imgLayer>
                </a14:imgProps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8DA45-CBFC-4D06-B33E-F40EAFE90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0"/>
            <a:ext cx="3069770" cy="845662"/>
          </a:xfrm>
        </p:spPr>
        <p:txBody>
          <a:bodyPr>
            <a:normAutofit/>
          </a:bodyPr>
          <a:lstStyle/>
          <a:p>
            <a:pPr algn="ctr"/>
            <a:r>
              <a:rPr lang="zh-TW" altLang="en-US" b="1" dirty="0">
                <a:solidFill>
                  <a:srgbClr val="C00000"/>
                </a:solidFill>
              </a:rPr>
              <a:t>共享函式庫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DB285AB-A0AA-4ACB-B699-7524D2EFF496}"/>
              </a:ext>
            </a:extLst>
          </p:cNvPr>
          <p:cNvSpPr txBox="1"/>
          <p:nvPr/>
        </p:nvSpPr>
        <p:spPr>
          <a:xfrm>
            <a:off x="8961120" y="12545"/>
            <a:ext cx="3230879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開發共享函式庫</a:t>
            </a: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DED8047D-C067-49B8-BC1F-7418E3559419}"/>
              </a:ext>
            </a:extLst>
          </p:cNvPr>
          <p:cNvGraphicFramePr>
            <a:graphicFrameLocks noGrp="1"/>
          </p:cNvGraphicFramePr>
          <p:nvPr/>
        </p:nvGraphicFramePr>
        <p:xfrm>
          <a:off x="3363505" y="3429000"/>
          <a:ext cx="5464990" cy="227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01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44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solidFill>
                            <a:schemeClr val="tx1"/>
                          </a:solidFill>
                        </a:rPr>
                        <a:t>參數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solidFill>
                            <a:schemeClr val="tx1"/>
                          </a:solidFill>
                        </a:rPr>
                        <a:t>說明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-shared </a:t>
                      </a:r>
                      <a:endParaRPr lang="zh-TW" altLang="en-US" sz="16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表示要編譯成</a:t>
                      </a:r>
                      <a:r>
                        <a:rPr lang="en-US" altLang="zh-TW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shared library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</a:t>
                      </a:r>
                      <a:r>
                        <a:rPr lang="en-US" altLang="zh-TW" sz="1600" b="1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Wl</a:t>
                      </a:r>
                      <a:r>
                        <a:rPr lang="en-US" altLang="zh-TW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endParaRPr lang="zh-TW" altLang="en-US" sz="16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用於參遞參數給</a:t>
                      </a:r>
                      <a:r>
                        <a:rPr lang="en-US" altLang="zh-TW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linker</a:t>
                      </a:r>
                      <a:r>
                        <a:rPr lang="zh-TW" altLang="en-US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，因此</a:t>
                      </a:r>
                      <a:r>
                        <a:rPr lang="en-US" altLang="zh-TW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</a:t>
                      </a:r>
                      <a:r>
                        <a:rPr lang="en-US" altLang="zh-TW" sz="1600" b="1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soname</a:t>
                      </a:r>
                      <a:r>
                        <a:rPr lang="zh-TW" altLang="en-US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與</a:t>
                      </a:r>
                      <a:r>
                        <a:rPr lang="en-US" altLang="zh-TW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libmylib.so.1</a:t>
                      </a:r>
                      <a:r>
                        <a:rPr lang="zh-TW" altLang="en-US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會被傳給</a:t>
                      </a:r>
                      <a:r>
                        <a:rPr lang="en-US" altLang="zh-TW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linker</a:t>
                      </a:r>
                      <a:r>
                        <a:rPr lang="zh-TW" altLang="en-US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處理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</a:t>
                      </a:r>
                      <a:r>
                        <a:rPr lang="en-US" altLang="zh-TW" sz="1600" b="1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soname</a:t>
                      </a:r>
                      <a:endParaRPr lang="zh-TW" altLang="en-US" sz="16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用來指定</a:t>
                      </a:r>
                      <a:r>
                        <a:rPr lang="en-US" altLang="zh-TW" sz="1600" b="1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soname</a:t>
                      </a:r>
                      <a:r>
                        <a:rPr lang="zh-TW" altLang="en-US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的名稱</a:t>
                      </a:r>
                      <a:r>
                        <a:rPr lang="en-US" altLang="zh-TW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</a:t>
                      </a:r>
                      <a:r>
                        <a:rPr lang="zh-TW" altLang="en-US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本範例為</a:t>
                      </a:r>
                      <a:r>
                        <a:rPr lang="en-US" altLang="zh-TW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limylib.so.1)</a:t>
                      </a:r>
                      <a:endParaRPr lang="zh-TW" altLang="en-US" sz="16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-o </a:t>
                      </a:r>
                      <a:endParaRPr lang="zh-TW" altLang="en-US" sz="16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用來指定</a:t>
                      </a:r>
                      <a:r>
                        <a:rPr lang="en-US" altLang="zh-TW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real name</a:t>
                      </a:r>
                      <a:r>
                        <a:rPr lang="zh-TW" altLang="en-US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的名稱</a:t>
                      </a:r>
                      <a:endParaRPr lang="en-US" altLang="zh-TW" sz="16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本範例</a:t>
                      </a:r>
                      <a:r>
                        <a:rPr lang="en-US" altLang="zh-TW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library</a:t>
                      </a:r>
                      <a:r>
                        <a:rPr lang="zh-TW" altLang="en-US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會被輸出成</a:t>
                      </a:r>
                      <a:r>
                        <a:rPr lang="en-US" altLang="zh-TW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libmylib.so.1.0.0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4" name="群組 3">
            <a:extLst>
              <a:ext uri="{FF2B5EF4-FFF2-40B4-BE49-F238E27FC236}">
                <a16:creationId xmlns:a16="http://schemas.microsoft.com/office/drawing/2014/main" id="{C16728B5-A507-4598-9963-E62727E91617}"/>
              </a:ext>
            </a:extLst>
          </p:cNvPr>
          <p:cNvGrpSpPr/>
          <p:nvPr/>
        </p:nvGrpSpPr>
        <p:grpSpPr>
          <a:xfrm>
            <a:off x="1534887" y="1504374"/>
            <a:ext cx="9076016" cy="3060006"/>
            <a:chOff x="1534887" y="1504374"/>
            <a:chExt cx="9076016" cy="3060006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E78A4B6-83AF-48A9-A369-B35CFF295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34887" y="1504374"/>
              <a:ext cx="9076016" cy="1094173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39BA9FCA-D83C-4218-A3DC-AE061AEE430F}"/>
                </a:ext>
              </a:extLst>
            </p:cNvPr>
            <p:cNvSpPr/>
            <p:nvPr/>
          </p:nvSpPr>
          <p:spPr>
            <a:xfrm>
              <a:off x="2739101" y="1807801"/>
              <a:ext cx="3420399" cy="525417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endParaRPr>
            </a:p>
          </p:txBody>
        </p:sp>
        <p:cxnSp>
          <p:nvCxnSpPr>
            <p:cNvPr id="12" name="接點: 肘形 11">
              <a:extLst>
                <a:ext uri="{FF2B5EF4-FFF2-40B4-BE49-F238E27FC236}">
                  <a16:creationId xmlns:a16="http://schemas.microsoft.com/office/drawing/2014/main" id="{A32D18FE-A509-4815-988E-3A34FFA07B2F}"/>
                </a:ext>
              </a:extLst>
            </p:cNvPr>
            <p:cNvCxnSpPr>
              <a:cxnSpLocks/>
              <a:stCxn id="6" idx="2"/>
              <a:endCxn id="11" idx="1"/>
            </p:cNvCxnSpPr>
            <p:nvPr/>
          </p:nvCxnSpPr>
          <p:spPr>
            <a:xfrm rot="5400000">
              <a:off x="2790822" y="2905901"/>
              <a:ext cx="2231162" cy="1085796"/>
            </a:xfrm>
            <a:prstGeom prst="bentConnector4">
              <a:avLst>
                <a:gd name="adj1" fmla="val 24556"/>
                <a:gd name="adj2" fmla="val 121054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68578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 trans="15000"/>
                    </a14:imgEffect>
                  </a14:imgLayer>
                </a14:imgProps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8DA45-CBFC-4D06-B33E-F40EAFE90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0"/>
            <a:ext cx="3069770" cy="845662"/>
          </a:xfrm>
        </p:spPr>
        <p:txBody>
          <a:bodyPr>
            <a:normAutofit/>
          </a:bodyPr>
          <a:lstStyle/>
          <a:p>
            <a:pPr algn="ctr"/>
            <a:r>
              <a:rPr lang="zh-TW" altLang="en-US" b="1" dirty="0">
                <a:solidFill>
                  <a:srgbClr val="C00000"/>
                </a:solidFill>
              </a:rPr>
              <a:t>共享函式庫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DB285AB-A0AA-4ACB-B699-7524D2EFF496}"/>
              </a:ext>
            </a:extLst>
          </p:cNvPr>
          <p:cNvSpPr txBox="1"/>
          <p:nvPr/>
        </p:nvSpPr>
        <p:spPr>
          <a:xfrm>
            <a:off x="8961120" y="12545"/>
            <a:ext cx="3230879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使用共享函式庫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F3F6299-838A-4EC2-BC35-ACE983C1545C}"/>
              </a:ext>
            </a:extLst>
          </p:cNvPr>
          <p:cNvSpPr txBox="1"/>
          <p:nvPr/>
        </p:nvSpPr>
        <p:spPr>
          <a:xfrm>
            <a:off x="3202577" y="3044279"/>
            <a:ext cx="57868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未完成</a:t>
            </a:r>
          </a:p>
        </p:txBody>
      </p:sp>
    </p:spTree>
    <p:extLst>
      <p:ext uri="{BB962C8B-B14F-4D97-AF65-F5344CB8AC3E}">
        <p14:creationId xmlns:p14="http://schemas.microsoft.com/office/powerpoint/2010/main" val="448519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 trans="15000"/>
                    </a14:imgEffect>
                  </a14:imgLayer>
                </a14:imgProps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8DA45-CBFC-4D06-B33E-F40EAFE90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4970415" cy="845662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b="1" dirty="0">
                <a:solidFill>
                  <a:srgbClr val="C00000"/>
                </a:solidFill>
              </a:rPr>
              <a:t>GCC </a:t>
            </a:r>
            <a:r>
              <a:rPr lang="zh-TW" altLang="en-US" b="1" dirty="0">
                <a:solidFill>
                  <a:srgbClr val="C00000"/>
                </a:solidFill>
              </a:rPr>
              <a:t>編譯器指令參數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4A7EDF5-A9EB-4C7A-9908-F1062BAA65EA}"/>
              </a:ext>
            </a:extLst>
          </p:cNvPr>
          <p:cNvGraphicFramePr>
            <a:graphicFrameLocks noGrp="1"/>
          </p:cNvGraphicFramePr>
          <p:nvPr/>
        </p:nvGraphicFramePr>
        <p:xfrm>
          <a:off x="2166937" y="1346200"/>
          <a:ext cx="7858125" cy="416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68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solidFill>
                            <a:schemeClr val="tx1"/>
                          </a:solidFill>
                        </a:rPr>
                        <a:t>參數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solidFill>
                            <a:schemeClr val="tx1"/>
                          </a:solidFill>
                        </a:rPr>
                        <a:t>說明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-E 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只進行前置處理並把前置處理結果輸出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-C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只編譯不連結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-o &lt;filename&gt;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指定輸出檔案名稱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-S 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產生組合語言程式碼檔案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-O0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闢閉所有最佳化選項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-g 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編譯結果中加入除錯資訊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-shared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產生共用物件檔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-static 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使用靜態連結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Wall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啟用對原始碼中的多數編譯警告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altLang="zh-TW" dirty="0" err="1">
                          <a:solidFill>
                            <a:schemeClr val="tx1"/>
                          </a:solidFill>
                        </a:rPr>
                        <a:t>fno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-stack-protector 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關閉堆疊保護功能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5664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4E46B1D-16F1-48E4-92D9-AAC25B9EC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6931" y="2956446"/>
            <a:ext cx="6478137" cy="945108"/>
          </a:xfrm>
        </p:spPr>
        <p:txBody>
          <a:bodyPr>
            <a:noAutofit/>
          </a:bodyPr>
          <a:lstStyle/>
          <a:p>
            <a:pPr algn="ctr"/>
            <a:r>
              <a:rPr lang="en-US" altLang="zh-TW" sz="6000" b="1" dirty="0">
                <a:solidFill>
                  <a:srgbClr val="FFCC66"/>
                </a:solidFill>
              </a:rPr>
              <a:t>Linux ELF </a:t>
            </a:r>
            <a:r>
              <a:rPr lang="zh-TW" altLang="en-US" sz="6000" b="1" dirty="0">
                <a:solidFill>
                  <a:srgbClr val="FFCC66"/>
                </a:solidFill>
              </a:rPr>
              <a:t>分析</a:t>
            </a:r>
          </a:p>
        </p:txBody>
      </p:sp>
    </p:spTree>
    <p:extLst>
      <p:ext uri="{BB962C8B-B14F-4D97-AF65-F5344CB8AC3E}">
        <p14:creationId xmlns:p14="http://schemas.microsoft.com/office/powerpoint/2010/main" val="3093609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 trans="15000"/>
                    </a14:imgEffect>
                  </a14:imgLayer>
                </a14:imgProps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8DA45-CBFC-4D06-B33E-F40EAFE90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-1"/>
            <a:ext cx="4611187" cy="1214847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b="1" dirty="0">
                <a:solidFill>
                  <a:srgbClr val="C00000"/>
                </a:solidFill>
              </a:rPr>
              <a:t>ELF (</a:t>
            </a:r>
            <a:r>
              <a:rPr lang="en-US" altLang="zh-TW" b="1" dirty="0" err="1">
                <a:solidFill>
                  <a:srgbClr val="C00000"/>
                </a:solidFill>
              </a:rPr>
              <a:t>Excutable</a:t>
            </a:r>
            <a:r>
              <a:rPr lang="en-US" altLang="zh-TW" b="1" dirty="0">
                <a:solidFill>
                  <a:srgbClr val="C00000"/>
                </a:solidFill>
              </a:rPr>
              <a:t> and Linking Format)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DB285AB-A0AA-4ACB-B699-7524D2EFF496}"/>
              </a:ext>
            </a:extLst>
          </p:cNvPr>
          <p:cNvSpPr txBox="1"/>
          <p:nvPr/>
        </p:nvSpPr>
        <p:spPr>
          <a:xfrm>
            <a:off x="9437914" y="12545"/>
            <a:ext cx="2754085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各種檔案類型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C4BAE83D-5973-43F9-BBC1-0A6C44A2027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680397" y="1531841"/>
          <a:ext cx="8831206" cy="4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0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08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395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325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solidFill>
                            <a:schemeClr val="tx1"/>
                          </a:solidFill>
                        </a:rPr>
                        <a:t>類型</a:t>
                      </a:r>
                    </a:p>
                  </a:txBody>
                  <a:tcPr marL="68580" marR="68580" marT="34290" marB="3429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tx1"/>
                          </a:solidFill>
                        </a:rPr>
                        <a:t>Windows</a:t>
                      </a:r>
                      <a:endParaRPr lang="zh-TW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tx1"/>
                          </a:solidFill>
                        </a:rPr>
                        <a:t>Linux</a:t>
                      </a:r>
                      <a:endParaRPr lang="zh-TW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9066">
                <a:tc>
                  <a:txBody>
                    <a:bodyPr/>
                    <a:lstStyle/>
                    <a:p>
                      <a:r>
                        <a:rPr lang="zh-TW" altLang="en-US" sz="14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執行檔格式 </a:t>
                      </a:r>
                      <a:r>
                        <a:rPr lang="en-US" altLang="zh-TW" sz="14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Executable </a:t>
                      </a:r>
                      <a:endParaRPr lang="zh-TW" altLang="en-US" sz="14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100" dirty="0">
                          <a:solidFill>
                            <a:schemeClr val="tx1"/>
                          </a:solidFill>
                        </a:rPr>
                        <a:t>PE ( Portable</a:t>
                      </a:r>
                      <a:r>
                        <a:rPr lang="zh-TW" altLang="en-US" sz="2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TW" sz="2100" dirty="0">
                          <a:solidFill>
                            <a:schemeClr val="tx1"/>
                          </a:solidFill>
                        </a:rPr>
                        <a:t>Executable)</a:t>
                      </a:r>
                    </a:p>
                    <a:p>
                      <a:pPr algn="ctr"/>
                      <a:r>
                        <a:rPr lang="en-US" altLang="zh-TW" sz="2100" dirty="0">
                          <a:solidFill>
                            <a:schemeClr val="tx1"/>
                          </a:solidFill>
                        </a:rPr>
                        <a:t>PE+ </a:t>
                      </a:r>
                      <a:endParaRPr lang="zh-TW" alt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100" dirty="0">
                          <a:solidFill>
                            <a:schemeClr val="tx1"/>
                          </a:solidFill>
                        </a:rPr>
                        <a:t>ELF ( Executable Linkable Format </a:t>
                      </a:r>
                      <a:r>
                        <a:rPr lang="zh-TW" altLang="en-US" sz="2100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 marL="68580" marR="68580" marT="34290" marB="3429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092">
                <a:tc>
                  <a:txBody>
                    <a:bodyPr/>
                    <a:lstStyle/>
                    <a:p>
                      <a:r>
                        <a:rPr lang="zh-TW" altLang="en-US" sz="14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目的檔</a:t>
                      </a:r>
                      <a:r>
                        <a:rPr lang="en-US" altLang="zh-TW" sz="1400" b="1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</a:t>
                      </a:r>
                      <a:r>
                        <a:rPr lang="en-US" altLang="zh-TW" sz="14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Object File)</a:t>
                      </a:r>
                      <a:endParaRPr lang="zh-TW" altLang="en-US" sz="14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10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zh-TW" sz="2100" dirty="0" err="1">
                          <a:solidFill>
                            <a:schemeClr val="tx1"/>
                          </a:solidFill>
                        </a:rPr>
                        <a:t>obj</a:t>
                      </a:r>
                      <a:endParaRPr lang="zh-TW" alt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100" dirty="0">
                          <a:solidFill>
                            <a:schemeClr val="tx1"/>
                          </a:solidFill>
                        </a:rPr>
                        <a:t>.o</a:t>
                      </a:r>
                      <a:endParaRPr lang="zh-TW" alt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6554">
                <a:tc>
                  <a:txBody>
                    <a:bodyPr/>
                    <a:lstStyle/>
                    <a:p>
                      <a:r>
                        <a:rPr lang="zh-TW" altLang="en-US" sz="14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動態連結程式庫</a:t>
                      </a:r>
                      <a:endParaRPr lang="en-US" altLang="zh-TW" sz="14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r>
                        <a:rPr lang="en-US" altLang="zh-TW" sz="14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DLL , Dynamic Linking Library</a:t>
                      </a:r>
                      <a:endParaRPr lang="zh-TW" altLang="en-US" sz="14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10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zh-TW" sz="2100" dirty="0" err="1">
                          <a:solidFill>
                            <a:schemeClr val="tx1"/>
                          </a:solidFill>
                        </a:rPr>
                        <a:t>dll</a:t>
                      </a:r>
                      <a:r>
                        <a:rPr lang="en-US" altLang="zh-TW" sz="21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TW" alt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100" dirty="0">
                          <a:solidFill>
                            <a:schemeClr val="tx1"/>
                          </a:solidFill>
                        </a:rPr>
                        <a:t>.so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1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動態共用物件</a:t>
                      </a:r>
                      <a:r>
                        <a:rPr lang="zh-TW" altLang="en-US" sz="2100" dirty="0">
                          <a:solidFill>
                            <a:schemeClr val="tx1"/>
                          </a:solidFill>
                        </a:rPr>
                        <a:t>簡稱</a:t>
                      </a:r>
                      <a:r>
                        <a:rPr lang="zh-TW" altLang="en-US" sz="21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共用物件</a:t>
                      </a:r>
                    </a:p>
                    <a:p>
                      <a:r>
                        <a:rPr lang="en-US" altLang="zh-TW" sz="2100" dirty="0">
                          <a:solidFill>
                            <a:schemeClr val="tx1"/>
                          </a:solidFill>
                        </a:rPr>
                        <a:t>DSO , Dynamic Shared Objects </a:t>
                      </a:r>
                      <a:endParaRPr lang="zh-TW" alt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3255">
                <a:tc>
                  <a:txBody>
                    <a:bodyPr/>
                    <a:lstStyle/>
                    <a:p>
                      <a:r>
                        <a:rPr lang="zh-TW" altLang="en-US" sz="14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靜態連結程式庫</a:t>
                      </a:r>
                      <a:endParaRPr lang="en-US" altLang="zh-TW" sz="14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r>
                        <a:rPr lang="en-US" altLang="zh-TW" sz="14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Static Linking Library </a:t>
                      </a:r>
                      <a:endParaRPr lang="zh-TW" altLang="en-US" sz="14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100" dirty="0">
                          <a:solidFill>
                            <a:schemeClr val="tx1"/>
                          </a:solidFill>
                        </a:rPr>
                        <a:t>.lib</a:t>
                      </a:r>
                      <a:endParaRPr lang="zh-TW" alt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100" dirty="0">
                          <a:solidFill>
                            <a:schemeClr val="tx1"/>
                          </a:solidFill>
                        </a:rPr>
                        <a:t>.a</a:t>
                      </a:r>
                      <a:endParaRPr lang="zh-TW" alt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46955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 trans="15000"/>
                    </a14:imgEffect>
                  </a14:imgLayer>
                </a14:imgProps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8DA45-CBFC-4D06-B33E-F40EAFE90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-1"/>
            <a:ext cx="4611187" cy="1214847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b="1" dirty="0">
                <a:solidFill>
                  <a:srgbClr val="C00000"/>
                </a:solidFill>
              </a:rPr>
              <a:t>ELF (</a:t>
            </a:r>
            <a:r>
              <a:rPr lang="en-US" altLang="zh-TW" b="1" dirty="0" err="1">
                <a:solidFill>
                  <a:srgbClr val="C00000"/>
                </a:solidFill>
              </a:rPr>
              <a:t>Excutable</a:t>
            </a:r>
            <a:r>
              <a:rPr lang="en-US" altLang="zh-TW" b="1" dirty="0">
                <a:solidFill>
                  <a:srgbClr val="C00000"/>
                </a:solidFill>
              </a:rPr>
              <a:t> and Linking Format)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DB285AB-A0AA-4ACB-B699-7524D2EFF496}"/>
              </a:ext>
            </a:extLst>
          </p:cNvPr>
          <p:cNvSpPr txBox="1"/>
          <p:nvPr/>
        </p:nvSpPr>
        <p:spPr>
          <a:xfrm>
            <a:off x="7315200" y="12545"/>
            <a:ext cx="4876799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目的檔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(Object File) 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簡介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6FBDFFE-C0D5-4F37-977B-0B5555C646A4}"/>
              </a:ext>
            </a:extLst>
          </p:cNvPr>
          <p:cNvSpPr txBox="1"/>
          <p:nvPr/>
        </p:nvSpPr>
        <p:spPr>
          <a:xfrm>
            <a:off x="1442357" y="1937119"/>
            <a:ext cx="9307286" cy="3211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目的檔中的內容至少有編譯後的機器指令程式碼、資料。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除了這些內容以外，目的檔中還包括了連結時所需要的一些資訊，比如符號表、除錯資訊、字串等。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目的檔按不同的屬性，以“節”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( Section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）的形式儲存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[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也叫“段”或 區段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(Segment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）。</a:t>
            </a:r>
          </a:p>
        </p:txBody>
      </p:sp>
    </p:spTree>
    <p:extLst>
      <p:ext uri="{BB962C8B-B14F-4D97-AF65-F5344CB8AC3E}">
        <p14:creationId xmlns:p14="http://schemas.microsoft.com/office/powerpoint/2010/main" val="3931831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8DA45-CBFC-4D06-B33E-F40EAFE90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8072846" cy="845662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rgbClr val="C00000"/>
                </a:solidFill>
              </a:rPr>
              <a:t>Program(</a:t>
            </a:r>
            <a:r>
              <a:rPr lang="zh-TW" altLang="en-US" b="1" dirty="0">
                <a:solidFill>
                  <a:srgbClr val="C00000"/>
                </a:solidFill>
              </a:rPr>
              <a:t>程式</a:t>
            </a:r>
            <a:r>
              <a:rPr lang="en-US" altLang="zh-TW" b="1" dirty="0">
                <a:solidFill>
                  <a:srgbClr val="C00000"/>
                </a:solidFill>
              </a:rPr>
              <a:t>) V.S Process(</a:t>
            </a:r>
            <a:r>
              <a:rPr lang="zh-TW" altLang="en-US" b="1" dirty="0">
                <a:solidFill>
                  <a:srgbClr val="C00000"/>
                </a:solidFill>
              </a:rPr>
              <a:t>行程</a:t>
            </a:r>
            <a:r>
              <a:rPr lang="en-US" altLang="zh-TW" b="1" dirty="0">
                <a:solidFill>
                  <a:srgbClr val="C00000"/>
                </a:solidFill>
              </a:rPr>
              <a:t>)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7D8E76C-E39A-4243-BB9D-4398E9B95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93" y="939594"/>
            <a:ext cx="10966614" cy="566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437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 trans="15000"/>
                    </a14:imgEffect>
                  </a14:imgLayer>
                </a14:imgProps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8DA45-CBFC-4D06-B33E-F40EAFE90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-1"/>
            <a:ext cx="4611187" cy="1214847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b="1" dirty="0">
                <a:solidFill>
                  <a:srgbClr val="C00000"/>
                </a:solidFill>
              </a:rPr>
              <a:t>ELF (</a:t>
            </a:r>
            <a:r>
              <a:rPr lang="en-US" altLang="zh-TW" b="1" dirty="0" err="1">
                <a:solidFill>
                  <a:srgbClr val="C00000"/>
                </a:solidFill>
              </a:rPr>
              <a:t>Excutable</a:t>
            </a:r>
            <a:r>
              <a:rPr lang="en-US" altLang="zh-TW" b="1" dirty="0">
                <a:solidFill>
                  <a:srgbClr val="C00000"/>
                </a:solidFill>
              </a:rPr>
              <a:t> and Linking Format)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DB285AB-A0AA-4ACB-B699-7524D2EFF496}"/>
              </a:ext>
            </a:extLst>
          </p:cNvPr>
          <p:cNvSpPr txBox="1"/>
          <p:nvPr/>
        </p:nvSpPr>
        <p:spPr>
          <a:xfrm>
            <a:off x="7119258" y="12545"/>
            <a:ext cx="5072742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目的檔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(Object File) 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的內容</a:t>
            </a:r>
          </a:p>
        </p:txBody>
      </p:sp>
      <p:pic>
        <p:nvPicPr>
          <p:cNvPr id="5" name="內容版面配置區 3">
            <a:extLst>
              <a:ext uri="{FF2B5EF4-FFF2-40B4-BE49-F238E27FC236}">
                <a16:creationId xmlns:a16="http://schemas.microsoft.com/office/drawing/2014/main" id="{DB7EB11A-5CAA-4F52-AF68-AFE15420A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12305" y="1336493"/>
            <a:ext cx="7209425" cy="4581697"/>
          </a:xfrm>
          <a:prstGeom prst="rect">
            <a:avLst/>
          </a:prstGeom>
        </p:spPr>
      </p:pic>
      <p:cxnSp>
        <p:nvCxnSpPr>
          <p:cNvPr id="7" name="接點: 肘形 6">
            <a:extLst>
              <a:ext uri="{FF2B5EF4-FFF2-40B4-BE49-F238E27FC236}">
                <a16:creationId xmlns:a16="http://schemas.microsoft.com/office/drawing/2014/main" id="{2B162E90-8BCD-46DC-A638-DF08EA7D9668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 rot="5400000">
            <a:off x="1807487" y="6005190"/>
            <a:ext cx="306060" cy="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2CFD9BAA-BAA0-4467-9384-D4CC0BCBF8C9}"/>
              </a:ext>
            </a:extLst>
          </p:cNvPr>
          <p:cNvSpPr/>
          <p:nvPr/>
        </p:nvSpPr>
        <p:spPr>
          <a:xfrm>
            <a:off x="139336" y="1711234"/>
            <a:ext cx="3642361" cy="4140926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945B9109-1E61-45F2-8613-044C8992099C}"/>
              </a:ext>
            </a:extLst>
          </p:cNvPr>
          <p:cNvGrpSpPr/>
          <p:nvPr/>
        </p:nvGrpSpPr>
        <p:grpSpPr>
          <a:xfrm>
            <a:off x="1213120" y="6158220"/>
            <a:ext cx="1494791" cy="417785"/>
            <a:chOff x="320946" y="6244478"/>
            <a:chExt cx="3279140" cy="417785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F0B700F1-A698-45A3-B54E-E42C6D43068D}"/>
                </a:ext>
              </a:extLst>
            </p:cNvPr>
            <p:cNvSpPr/>
            <p:nvPr/>
          </p:nvSpPr>
          <p:spPr>
            <a:xfrm>
              <a:off x="320946" y="6244478"/>
              <a:ext cx="3279140" cy="412885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900C6BB9-85C9-468C-AE33-E9CF7D67CC29}"/>
                </a:ext>
              </a:extLst>
            </p:cNvPr>
            <p:cNvSpPr txBox="1"/>
            <p:nvPr/>
          </p:nvSpPr>
          <p:spPr>
            <a:xfrm>
              <a:off x="378823" y="6292931"/>
              <a:ext cx="31416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C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 語言程式</a:t>
              </a:r>
            </a:p>
          </p:txBody>
        </p:sp>
      </p:grp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3E334267-09D2-4871-B114-D84FBD33FF13}"/>
              </a:ext>
            </a:extLst>
          </p:cNvPr>
          <p:cNvSpPr/>
          <p:nvPr/>
        </p:nvSpPr>
        <p:spPr>
          <a:xfrm>
            <a:off x="5649398" y="2472202"/>
            <a:ext cx="1338943" cy="30678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CCCE7372-8FA3-4D08-9721-4DAB227C7836}"/>
              </a:ext>
            </a:extLst>
          </p:cNvPr>
          <p:cNvSpPr txBox="1"/>
          <p:nvPr/>
        </p:nvSpPr>
        <p:spPr>
          <a:xfrm>
            <a:off x="7903028" y="1554446"/>
            <a:ext cx="3865177" cy="147732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華康細圓體(P)"/>
                <a:ea typeface="華康細圓體(P)"/>
                <a:cs typeface="+mn-cs"/>
              </a:rPr>
              <a:t>ELF 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華康細圓體(P)"/>
                <a:ea typeface="華康細圓體(P)"/>
                <a:cs typeface="+mn-cs"/>
              </a:rPr>
              <a:t>檔頭描述了整個檔案，包括檔案是否可執行、是靜態連結還是動態連結及入口位址（如果是可執行檔）、目標硬體、目標作業系統等資訊，檔頭還包括一個段表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華康細圓體(P)"/>
                <a:ea typeface="華康細圓體(P)"/>
                <a:cs typeface="+mn-cs"/>
              </a:rPr>
              <a:t>Section Table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華康細圓體(P)"/>
                <a:ea typeface="華康細圓體(P)"/>
                <a:cs typeface="+mn-cs"/>
              </a:rPr>
              <a:t>。</a:t>
            </a:r>
          </a:p>
        </p:txBody>
      </p: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75C92C76-FA2E-44D8-A3A4-5302C86114EF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6988341" y="2293110"/>
            <a:ext cx="914687" cy="332487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A7625949-C750-4875-BD08-316A582842D1}"/>
              </a:ext>
            </a:extLst>
          </p:cNvPr>
          <p:cNvSpPr/>
          <p:nvPr/>
        </p:nvSpPr>
        <p:spPr>
          <a:xfrm>
            <a:off x="5671172" y="3089556"/>
            <a:ext cx="1338943" cy="30678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293167E4-D038-4FBE-9259-A032F9ACBF2C}"/>
              </a:ext>
            </a:extLst>
          </p:cNvPr>
          <p:cNvSpPr txBox="1"/>
          <p:nvPr/>
        </p:nvSpPr>
        <p:spPr>
          <a:xfrm>
            <a:off x="7903027" y="3118819"/>
            <a:ext cx="3865177" cy="92333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華康細圓體(P)"/>
                <a:ea typeface="華康細圓體(P)"/>
                <a:cs typeface="+mn-cs"/>
              </a:rPr>
              <a:t>程式原始碼編譯後的機器指令常被放在程式區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華康細圓體(P)"/>
                <a:ea typeface="華康細圓體(P)"/>
                <a:cs typeface="+mn-cs"/>
              </a:rPr>
              <a:t>Code Section 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華康細圓體(P)"/>
                <a:ea typeface="華康細圓體(P)"/>
                <a:cs typeface="+mn-cs"/>
              </a:rPr>
              <a:t>，程式碼區常見的名稱有“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華康細圓體(P)"/>
                <a:ea typeface="華康細圓體(P)"/>
                <a:cs typeface="+mn-cs"/>
              </a:rPr>
              <a:t>.code”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華康細圓體(P)"/>
                <a:ea typeface="華康細圓體(P)"/>
                <a:cs typeface="+mn-cs"/>
              </a:rPr>
              <a:t>或“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華康細圓體(P)"/>
                <a:ea typeface="華康細圓體(P)"/>
                <a:cs typeface="+mn-cs"/>
              </a:rPr>
              <a:t>.text”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華康細圓體(P)"/>
                <a:ea typeface="華康細圓體(P)"/>
                <a:cs typeface="+mn-cs"/>
              </a:rPr>
              <a:t>。</a:t>
            </a:r>
          </a:p>
        </p:txBody>
      </p:sp>
      <p:cxnSp>
        <p:nvCxnSpPr>
          <p:cNvPr id="36" name="接點: 肘形 35">
            <a:extLst>
              <a:ext uri="{FF2B5EF4-FFF2-40B4-BE49-F238E27FC236}">
                <a16:creationId xmlns:a16="http://schemas.microsoft.com/office/drawing/2014/main" id="{0F084756-6CC7-453C-B725-921E19A2D461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7010115" y="3242951"/>
            <a:ext cx="892912" cy="337533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1E1A618D-9D99-4617-87F8-6E2F294E5880}"/>
              </a:ext>
            </a:extLst>
          </p:cNvPr>
          <p:cNvSpPr/>
          <p:nvPr/>
        </p:nvSpPr>
        <p:spPr>
          <a:xfrm>
            <a:off x="5671172" y="3848724"/>
            <a:ext cx="1338943" cy="30678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E597FE83-495E-4206-9E42-F13B4C13D594}"/>
              </a:ext>
            </a:extLst>
          </p:cNvPr>
          <p:cNvSpPr txBox="1"/>
          <p:nvPr/>
        </p:nvSpPr>
        <p:spPr>
          <a:xfrm>
            <a:off x="7903026" y="4123730"/>
            <a:ext cx="3865177" cy="92333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華康細圓體(P)"/>
                <a:ea typeface="華康細圓體(P)"/>
                <a:cs typeface="+mn-cs"/>
              </a:rPr>
              <a:t>全域變數和區域靜態變數資料經常放在資料區段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華康細圓體(P)"/>
                <a:ea typeface="華康細圓體(P)"/>
                <a:cs typeface="+mn-cs"/>
              </a:rPr>
              <a:t>Data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華康細圓體(P)"/>
                <a:ea typeface="華康細圓體(P)"/>
                <a:cs typeface="+mn-cs"/>
              </a:rPr>
              <a:t>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華康細圓體(P)"/>
                <a:ea typeface="華康細圓體(P)"/>
                <a:cs typeface="+mn-cs"/>
              </a:rPr>
              <a:t>Section 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華康細圓體(P)"/>
                <a:ea typeface="華康細圓體(P)"/>
                <a:cs typeface="+mn-cs"/>
              </a:rPr>
              <a:t>，資料區段的一般名稱都叫“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華康細圓體(P)"/>
                <a:ea typeface="華康細圓體(P)"/>
                <a:cs typeface="+mn-cs"/>
              </a:rPr>
              <a:t>.data”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華康細圓體(P)"/>
                <a:ea typeface="華康細圓體(P)"/>
                <a:cs typeface="+mn-cs"/>
              </a:rPr>
              <a:t>。</a:t>
            </a:r>
          </a:p>
        </p:txBody>
      </p:sp>
      <p:cxnSp>
        <p:nvCxnSpPr>
          <p:cNvPr id="40" name="接點: 肘形 39">
            <a:extLst>
              <a:ext uri="{FF2B5EF4-FFF2-40B4-BE49-F238E27FC236}">
                <a16:creationId xmlns:a16="http://schemas.microsoft.com/office/drawing/2014/main" id="{6C7E12E8-A065-4B25-8EE9-9911A2226EB5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7010115" y="4002119"/>
            <a:ext cx="892911" cy="583276"/>
          </a:xfrm>
          <a:prstGeom prst="bentConnector3">
            <a:avLst>
              <a:gd name="adj1" fmla="val 68287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872C042A-B930-496E-A225-F8CEF6B462F2}"/>
              </a:ext>
            </a:extLst>
          </p:cNvPr>
          <p:cNvSpPr/>
          <p:nvPr/>
        </p:nvSpPr>
        <p:spPr>
          <a:xfrm>
            <a:off x="5671172" y="4509501"/>
            <a:ext cx="1338943" cy="30678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D33C5534-FE2E-4961-9853-3ADBCD4D875B}"/>
              </a:ext>
            </a:extLst>
          </p:cNvPr>
          <p:cNvSpPr txBox="1"/>
          <p:nvPr/>
        </p:nvSpPr>
        <p:spPr>
          <a:xfrm>
            <a:off x="7903026" y="5128641"/>
            <a:ext cx="3865177" cy="12003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未初始化的全域變數和區域靜態變數一般放在一個叫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.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bss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的區段段。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.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bss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段只是預留位置而已，它並沒有內容，所以它在檔案中也不佔空間。</a:t>
            </a:r>
          </a:p>
        </p:txBody>
      </p:sp>
      <p:cxnSp>
        <p:nvCxnSpPr>
          <p:cNvPr id="44" name="接點: 肘形 43">
            <a:extLst>
              <a:ext uri="{FF2B5EF4-FFF2-40B4-BE49-F238E27FC236}">
                <a16:creationId xmlns:a16="http://schemas.microsoft.com/office/drawing/2014/main" id="{8E55E14A-F5E4-4B6A-85E9-376296CC55C5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7010115" y="4662896"/>
            <a:ext cx="892911" cy="106591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033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 trans="15000"/>
                    </a14:imgEffect>
                  </a14:imgLayer>
                </a14:imgProps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8DA45-CBFC-4D06-B33E-F40EAFE90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-1"/>
            <a:ext cx="4611187" cy="1214847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b="1" dirty="0">
                <a:solidFill>
                  <a:srgbClr val="C00000"/>
                </a:solidFill>
              </a:rPr>
              <a:t>ELF (</a:t>
            </a:r>
            <a:r>
              <a:rPr lang="en-US" altLang="zh-TW" b="1" dirty="0" err="1">
                <a:solidFill>
                  <a:srgbClr val="C00000"/>
                </a:solidFill>
              </a:rPr>
              <a:t>Excutable</a:t>
            </a:r>
            <a:r>
              <a:rPr lang="en-US" altLang="zh-TW" b="1" dirty="0">
                <a:solidFill>
                  <a:srgbClr val="C00000"/>
                </a:solidFill>
              </a:rPr>
              <a:t> and Linking Format)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DB285AB-A0AA-4ACB-B699-7524D2EFF496}"/>
              </a:ext>
            </a:extLst>
          </p:cNvPr>
          <p:cNvSpPr txBox="1"/>
          <p:nvPr/>
        </p:nvSpPr>
        <p:spPr>
          <a:xfrm>
            <a:off x="8177350" y="12545"/>
            <a:ext cx="4014650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ELF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 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Object File 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介紹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131F2D46-B1C8-4410-BAF1-3E70301CD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3634" y="2344148"/>
            <a:ext cx="5904411" cy="2901543"/>
          </a:xfrm>
        </p:spPr>
        <p:txBody>
          <a:bodyPr>
            <a:normAutofit/>
          </a:bodyPr>
          <a:lstStyle/>
          <a:p>
            <a:r>
              <a:rPr lang="en-US" altLang="zh-TW" dirty="0"/>
              <a:t>ELF</a:t>
            </a:r>
            <a:r>
              <a:rPr lang="zh-TW" altLang="en-US" dirty="0"/>
              <a:t>是 </a:t>
            </a:r>
            <a:r>
              <a:rPr lang="en-US" altLang="zh-TW" dirty="0"/>
              <a:t>object file </a:t>
            </a:r>
            <a:r>
              <a:rPr lang="zh-TW" altLang="en-US" dirty="0"/>
              <a:t>的檔案格式，其主要結構是以 </a:t>
            </a:r>
            <a:r>
              <a:rPr lang="en-US" altLang="zh-TW" dirty="0"/>
              <a:t>section</a:t>
            </a:r>
            <a:r>
              <a:rPr lang="zh-TW" altLang="en-US" dirty="0"/>
              <a:t>（節區）為主</a:t>
            </a:r>
          </a:p>
          <a:p>
            <a:r>
              <a:rPr lang="en-US" altLang="zh-TW" dirty="0"/>
              <a:t>Object file </a:t>
            </a:r>
            <a:r>
              <a:rPr lang="zh-TW" altLang="en-US" dirty="0"/>
              <a:t>主要有 </a:t>
            </a:r>
            <a:r>
              <a:rPr lang="en-US" altLang="zh-TW" dirty="0"/>
              <a:t>3 </a:t>
            </a:r>
            <a:r>
              <a:rPr lang="zh-TW" altLang="en-US" dirty="0"/>
              <a:t>種類別：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dirty="0"/>
              <a:t>relocatable file(</a:t>
            </a:r>
            <a:r>
              <a:rPr lang="zh-TW" altLang="en-US" dirty="0"/>
              <a:t>副檔名為 </a:t>
            </a:r>
            <a:r>
              <a:rPr lang="en-US" altLang="zh-TW" dirty="0"/>
              <a:t>.o 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dirty="0"/>
              <a:t>executable file(</a:t>
            </a:r>
            <a:r>
              <a:rPr lang="en-US" altLang="zh-TW" dirty="0" err="1"/>
              <a:t>a.out</a:t>
            </a:r>
            <a:r>
              <a:rPr lang="en-US" altLang="zh-TW" dirty="0"/>
              <a:t> </a:t>
            </a:r>
            <a:r>
              <a:rPr lang="zh-TW" altLang="en-US" dirty="0"/>
              <a:t>檔案等</a:t>
            </a:r>
            <a:r>
              <a:rPr lang="en-US" altLang="zh-TW" dirty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dirty="0"/>
              <a:t>shared object file(</a:t>
            </a:r>
            <a:r>
              <a:rPr lang="zh-TW" altLang="en-US" dirty="0"/>
              <a:t>副檔名為 *</a:t>
            </a:r>
            <a:r>
              <a:rPr lang="en-US" altLang="zh-TW" dirty="0"/>
              <a:t>.so</a:t>
            </a:r>
            <a:r>
              <a:rPr lang="zh-TW" altLang="en-US" dirty="0"/>
              <a:t>（</a:t>
            </a:r>
            <a:r>
              <a:rPr lang="en-US" altLang="zh-TW" dirty="0"/>
              <a:t>shared libraries</a:t>
            </a:r>
            <a:r>
              <a:rPr lang="zh-TW" altLang="en-US" dirty="0"/>
              <a:t>）</a:t>
            </a:r>
            <a:r>
              <a:rPr lang="en-US" altLang="zh-TW" dirty="0"/>
              <a:t>)</a:t>
            </a:r>
          </a:p>
          <a:p>
            <a:endParaRPr lang="zh-TW" altLang="en-US" dirty="0"/>
          </a:p>
        </p:txBody>
      </p:sp>
      <p:graphicFrame>
        <p:nvGraphicFramePr>
          <p:cNvPr id="24" name="Table 19">
            <a:extLst>
              <a:ext uri="{FF2B5EF4-FFF2-40B4-BE49-F238E27FC236}">
                <a16:creationId xmlns:a16="http://schemas.microsoft.com/office/drawing/2014/main" id="{909ACB1A-0A5B-49C7-9490-50C5E7B5545D}"/>
              </a:ext>
            </a:extLst>
          </p:cNvPr>
          <p:cNvGraphicFramePr>
            <a:graphicFrameLocks noGrp="1"/>
          </p:cNvGraphicFramePr>
          <p:nvPr/>
        </p:nvGraphicFramePr>
        <p:xfrm>
          <a:off x="8058853" y="947056"/>
          <a:ext cx="2676058" cy="5538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6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5641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en-I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AR PL KaitiM GB" charset="0"/>
                          <a:cs typeface="Times New Roman" pitchFamily="18" charset="0"/>
                        </a:rPr>
                        <a:t>ELF </a:t>
                      </a:r>
                      <a:r>
                        <a:rPr kumimoji="0" lang="en-IN" sz="2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AR PL KaitiM GB" charset="0"/>
                          <a:cs typeface="Times New Roman" pitchFamily="18" charset="0"/>
                        </a:rPr>
                        <a:t>header</a:t>
                      </a:r>
                      <a:r>
                        <a:rPr kumimoji="0" lang="en-I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AR PL KaitiM GB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zh-TW" alt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AR PL KaitiM GB" charset="0"/>
                          <a:cs typeface="Times New Roman" pitchFamily="18" charset="0"/>
                        </a:rPr>
                        <a:t>標頭檔</a:t>
                      </a:r>
                      <a:r>
                        <a:rPr kumimoji="0" lang="en-I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AR PL KaitiM GB" charset="0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0" marR="0" marT="19404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641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en-I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AR PL KaitiM GB" charset="0"/>
                          <a:cs typeface="Times New Roman" pitchFamily="18" charset="0"/>
                        </a:rPr>
                        <a:t>Program header table</a:t>
                      </a:r>
                    </a:p>
                  </a:txBody>
                  <a:tcPr marL="0" marR="0" marT="19404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641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en-I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AR PL KaitiM GB" charset="0"/>
                          <a:cs typeface="Times New Roman" pitchFamily="18" charset="0"/>
                        </a:rPr>
                        <a:t>.text</a:t>
                      </a:r>
                    </a:p>
                  </a:txBody>
                  <a:tcPr marL="0" marR="0" marT="19404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641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en-I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AR PL KaitiM GB" charset="0"/>
                          <a:cs typeface="Times New Roman" pitchFamily="18" charset="0"/>
                        </a:rPr>
                        <a:t>.data</a:t>
                      </a:r>
                    </a:p>
                  </a:txBody>
                  <a:tcPr marL="0" marR="0" marT="19404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641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en-I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AR PL KaitiM GB" charset="0"/>
                          <a:cs typeface="Times New Roman" pitchFamily="18" charset="0"/>
                        </a:rPr>
                        <a:t>.rodata</a:t>
                      </a:r>
                    </a:p>
                  </a:txBody>
                  <a:tcPr marL="0" marR="0" marT="19404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641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en-I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AR PL KaitiM GB" charset="0"/>
                          <a:cs typeface="Times New Roman" pitchFamily="18" charset="0"/>
                        </a:rPr>
                        <a:t>.bss</a:t>
                      </a:r>
                    </a:p>
                  </a:txBody>
                  <a:tcPr marL="0" marR="0" marT="19404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641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en-I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AR PL KaitiM GB" charset="0"/>
                          <a:cs typeface="Times New Roman" pitchFamily="18" charset="0"/>
                        </a:rPr>
                        <a:t>.sym</a:t>
                      </a:r>
                    </a:p>
                  </a:txBody>
                  <a:tcPr marL="0" marR="0" marT="19404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5641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en-I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AR PL KaitiM GB" charset="0"/>
                          <a:cs typeface="Times New Roman" pitchFamily="18" charset="0"/>
                        </a:rPr>
                        <a:t>.rel.text</a:t>
                      </a:r>
                    </a:p>
                  </a:txBody>
                  <a:tcPr marL="0" marR="0" marT="19404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5641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en-I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AR PL KaitiM GB" charset="0"/>
                          <a:cs typeface="Times New Roman" pitchFamily="18" charset="0"/>
                        </a:rPr>
                        <a:t>.rel.data</a:t>
                      </a:r>
                    </a:p>
                  </a:txBody>
                  <a:tcPr marL="0" marR="0" marT="19404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5641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en-I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AR PL KaitiM GB" charset="0"/>
                          <a:cs typeface="Times New Roman" pitchFamily="18" charset="0"/>
                        </a:rPr>
                        <a:t>.rel.rodata</a:t>
                      </a:r>
                    </a:p>
                  </a:txBody>
                  <a:tcPr marL="0" marR="0" marT="19404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5641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en-I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AR PL KaitiM GB" charset="0"/>
                          <a:cs typeface="Times New Roman" pitchFamily="18" charset="0"/>
                        </a:rPr>
                        <a:t>.line</a:t>
                      </a:r>
                    </a:p>
                  </a:txBody>
                  <a:tcPr marL="0" marR="0" marT="19404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5641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en-I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AR PL KaitiM GB" charset="0"/>
                          <a:cs typeface="Times New Roman" pitchFamily="18" charset="0"/>
                        </a:rPr>
                        <a:t>.debug</a:t>
                      </a:r>
                    </a:p>
                  </a:txBody>
                  <a:tcPr marL="0" marR="0" marT="19404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5641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en-I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AR PL KaitiM GB" charset="0"/>
                          <a:cs typeface="Times New Roman" pitchFamily="18" charset="0"/>
                        </a:rPr>
                        <a:t>.strtab</a:t>
                      </a:r>
                    </a:p>
                  </a:txBody>
                  <a:tcPr marL="0" marR="0" marT="19404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95641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en-I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AR PL KaitiM GB" charset="0"/>
                          <a:cs typeface="Times New Roman" pitchFamily="18" charset="0"/>
                        </a:rPr>
                        <a:t>Section header table</a:t>
                      </a:r>
                    </a:p>
                  </a:txBody>
                  <a:tcPr marL="0" marR="0" marT="19404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8472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 trans="15000"/>
                    </a14:imgEffect>
                  </a14:imgLayer>
                </a14:imgProps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8DA45-CBFC-4D06-B33E-F40EAFE90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-1"/>
            <a:ext cx="4611187" cy="1214847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b="1" dirty="0">
                <a:solidFill>
                  <a:srgbClr val="C00000"/>
                </a:solidFill>
              </a:rPr>
              <a:t>ELF (</a:t>
            </a:r>
            <a:r>
              <a:rPr lang="en-US" altLang="zh-TW" b="1" dirty="0" err="1">
                <a:solidFill>
                  <a:srgbClr val="C00000"/>
                </a:solidFill>
              </a:rPr>
              <a:t>Excutable</a:t>
            </a:r>
            <a:r>
              <a:rPr lang="en-US" altLang="zh-TW" b="1" dirty="0">
                <a:solidFill>
                  <a:srgbClr val="C00000"/>
                </a:solidFill>
              </a:rPr>
              <a:t> and Linking Format)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DB285AB-A0AA-4ACB-B699-7524D2EFF496}"/>
              </a:ext>
            </a:extLst>
          </p:cNvPr>
          <p:cNvSpPr txBox="1"/>
          <p:nvPr/>
        </p:nvSpPr>
        <p:spPr>
          <a:xfrm>
            <a:off x="5884817" y="12545"/>
            <a:ext cx="6307183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可重定位的目的檔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(Relocatable file)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0498CA1-9948-4C9E-8DF8-2DE7F2CB7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268" y="2147250"/>
            <a:ext cx="10833463" cy="3188927"/>
          </a:xfrm>
        </p:spPr>
        <p:txBody>
          <a:bodyPr>
            <a:normAutofit/>
          </a:bodyPr>
          <a:lstStyle/>
          <a:p>
            <a:r>
              <a:rPr lang="en-US" altLang="zh-TW" dirty="0"/>
              <a:t>This type of object file contains data and code that can be </a:t>
            </a:r>
            <a:r>
              <a:rPr lang="en-US" altLang="zh-TW" dirty="0">
                <a:solidFill>
                  <a:srgbClr val="FF0000"/>
                </a:solidFill>
              </a:rPr>
              <a:t>linked</a:t>
            </a:r>
            <a:r>
              <a:rPr lang="en-US" altLang="zh-TW" dirty="0"/>
              <a:t> together with other relocatable files to produce an </a:t>
            </a:r>
            <a:r>
              <a:rPr lang="en-US" altLang="zh-TW" dirty="0">
                <a:solidFill>
                  <a:schemeClr val="accent6"/>
                </a:solidFill>
              </a:rPr>
              <a:t>executable binary or a shared object file</a:t>
            </a:r>
            <a:r>
              <a:rPr lang="en-US" altLang="zh-TW" dirty="0"/>
              <a:t>. </a:t>
            </a:r>
          </a:p>
          <a:p>
            <a:r>
              <a:rPr lang="en-US" altLang="zh-TW" dirty="0"/>
              <a:t>A relocatable file is same as the </a:t>
            </a:r>
            <a:r>
              <a:rPr lang="en-US" altLang="zh-TW" dirty="0">
                <a:solidFill>
                  <a:srgbClr val="FF0000"/>
                </a:solidFill>
              </a:rPr>
              <a:t>.o</a:t>
            </a:r>
            <a:r>
              <a:rPr lang="en-US" altLang="zh-TW" dirty="0"/>
              <a:t> file produced when we compile a code in the following way</a:t>
            </a:r>
          </a:p>
          <a:p>
            <a:pPr lvl="1"/>
            <a:r>
              <a:rPr lang="it-IT" altLang="zh-TW" dirty="0"/>
              <a:t>gcc -Wall -c test.c -o test.</a:t>
            </a:r>
            <a:r>
              <a:rPr lang="it-IT" altLang="zh-TW" dirty="0">
                <a:solidFill>
                  <a:srgbClr val="FF0000"/>
                </a:solidFill>
              </a:rPr>
              <a:t>o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 err="1"/>
              <a:t>test.o</a:t>
            </a:r>
            <a:r>
              <a:rPr lang="en-US" altLang="zh-TW" dirty="0"/>
              <a:t> produced after the operation above would be a relocatable file.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78630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 trans="15000"/>
                    </a14:imgEffect>
                  </a14:imgLayer>
                </a14:imgProps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8DA45-CBFC-4D06-B33E-F40EAFE90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-1"/>
            <a:ext cx="4611187" cy="1214847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b="1" dirty="0">
                <a:solidFill>
                  <a:srgbClr val="C00000"/>
                </a:solidFill>
              </a:rPr>
              <a:t>ELF (</a:t>
            </a:r>
            <a:r>
              <a:rPr lang="en-US" altLang="zh-TW" b="1" dirty="0" err="1">
                <a:solidFill>
                  <a:srgbClr val="C00000"/>
                </a:solidFill>
              </a:rPr>
              <a:t>Excutable</a:t>
            </a:r>
            <a:r>
              <a:rPr lang="en-US" altLang="zh-TW" b="1" dirty="0">
                <a:solidFill>
                  <a:srgbClr val="C00000"/>
                </a:solidFill>
              </a:rPr>
              <a:t> and Linking Format)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DB285AB-A0AA-4ACB-B699-7524D2EFF496}"/>
              </a:ext>
            </a:extLst>
          </p:cNvPr>
          <p:cNvSpPr txBox="1"/>
          <p:nvPr/>
        </p:nvSpPr>
        <p:spPr>
          <a:xfrm>
            <a:off x="5303521" y="12545"/>
            <a:ext cx="6888480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可被共用的目的檔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(Shared Object File)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A49C1F5-FEFF-4F64-801F-28652FAB3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2785"/>
            <a:ext cx="10515600" cy="3869781"/>
          </a:xfrm>
        </p:spPr>
        <p:txBody>
          <a:bodyPr/>
          <a:lstStyle/>
          <a:p>
            <a:r>
              <a:rPr lang="en-US" altLang="zh-TW" dirty="0"/>
              <a:t>This type of object file is used by the dynamic linker to combine it with the executable and / or other shared object files to create a complete process image. </a:t>
            </a:r>
          </a:p>
          <a:p>
            <a:r>
              <a:rPr lang="en-US" altLang="zh-TW" dirty="0"/>
              <a:t>A shared object file is same as the .so file produced when the code is compiled with the </a:t>
            </a:r>
            <a:r>
              <a:rPr lang="en-US" altLang="zh-TW" dirty="0">
                <a:solidFill>
                  <a:schemeClr val="accent6"/>
                </a:solidFill>
              </a:rPr>
              <a:t>-</a:t>
            </a:r>
            <a:r>
              <a:rPr lang="en-US" altLang="zh-TW" dirty="0" err="1">
                <a:solidFill>
                  <a:schemeClr val="accent6"/>
                </a:solidFill>
              </a:rPr>
              <a:t>fPIC</a:t>
            </a:r>
            <a:r>
              <a:rPr lang="en-US" altLang="zh-TW" dirty="0"/>
              <a:t> flag in the following way </a:t>
            </a:r>
          </a:p>
          <a:p>
            <a:pPr lvl="1"/>
            <a:r>
              <a:rPr lang="en-US" altLang="zh-TW" dirty="0" err="1"/>
              <a:t>gcc</a:t>
            </a:r>
            <a:r>
              <a:rPr lang="en-US" altLang="zh-TW" dirty="0"/>
              <a:t> -c -Wall -</a:t>
            </a:r>
            <a:r>
              <a:rPr lang="en-US" altLang="zh-TW" dirty="0" err="1"/>
              <a:t>Werror</a:t>
            </a:r>
            <a:r>
              <a:rPr lang="en-US" altLang="zh-TW" dirty="0"/>
              <a:t> -</a:t>
            </a:r>
            <a:r>
              <a:rPr lang="en-US" altLang="zh-TW" dirty="0" err="1"/>
              <a:t>fPIC</a:t>
            </a:r>
            <a:r>
              <a:rPr lang="en-US" altLang="zh-TW" dirty="0"/>
              <a:t> </a:t>
            </a:r>
            <a:r>
              <a:rPr lang="en-US" altLang="zh-TW" dirty="0" err="1"/>
              <a:t>shared.c</a:t>
            </a:r>
            <a:endParaRPr lang="en-US" altLang="zh-TW" dirty="0"/>
          </a:p>
          <a:p>
            <a:pPr lvl="1"/>
            <a:r>
              <a:rPr lang="en-US" altLang="zh-TW" dirty="0" err="1"/>
              <a:t>gcc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accent6"/>
                </a:solidFill>
              </a:rPr>
              <a:t>-shared</a:t>
            </a:r>
            <a:r>
              <a:rPr lang="en-US" altLang="zh-TW" dirty="0"/>
              <a:t> -o </a:t>
            </a:r>
            <a:r>
              <a:rPr lang="en-US" altLang="zh-TW" dirty="0">
                <a:solidFill>
                  <a:srgbClr val="FF0000"/>
                </a:solidFill>
              </a:rPr>
              <a:t>lib</a:t>
            </a:r>
            <a:r>
              <a:rPr lang="en-US" altLang="zh-TW" dirty="0"/>
              <a:t>shared.</a:t>
            </a:r>
            <a:r>
              <a:rPr lang="en-US" altLang="zh-TW" dirty="0">
                <a:solidFill>
                  <a:srgbClr val="FF0000"/>
                </a:solidFill>
              </a:rPr>
              <a:t>so</a:t>
            </a:r>
            <a:r>
              <a:rPr lang="en-US" altLang="zh-TW" dirty="0"/>
              <a:t> </a:t>
            </a:r>
            <a:r>
              <a:rPr lang="en-US" altLang="zh-TW" dirty="0" err="1"/>
              <a:t>shared.o</a:t>
            </a:r>
            <a:endParaRPr lang="en-US" altLang="zh-TW" dirty="0"/>
          </a:p>
          <a:p>
            <a:r>
              <a:rPr lang="en-US" altLang="zh-TW" dirty="0"/>
              <a:t>After the above two commands are done, a shared object file libshared.so is produced as output.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3763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 trans="15000"/>
                    </a14:imgEffect>
                  </a14:imgLayer>
                </a14:imgProps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8DA45-CBFC-4D06-B33E-F40EAFE90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-1"/>
            <a:ext cx="4611187" cy="1214847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b="1" dirty="0">
                <a:solidFill>
                  <a:srgbClr val="C00000"/>
                </a:solidFill>
              </a:rPr>
              <a:t>ELF (</a:t>
            </a:r>
            <a:r>
              <a:rPr lang="en-US" altLang="zh-TW" b="1" dirty="0" err="1">
                <a:solidFill>
                  <a:srgbClr val="C00000"/>
                </a:solidFill>
              </a:rPr>
              <a:t>Excutable</a:t>
            </a:r>
            <a:r>
              <a:rPr lang="en-US" altLang="zh-TW" b="1" dirty="0">
                <a:solidFill>
                  <a:srgbClr val="C00000"/>
                </a:solidFill>
              </a:rPr>
              <a:t> and Linking Format)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DB285AB-A0AA-4ACB-B699-7524D2EFF496}"/>
              </a:ext>
            </a:extLst>
          </p:cNvPr>
          <p:cNvSpPr txBox="1"/>
          <p:nvPr/>
        </p:nvSpPr>
        <p:spPr>
          <a:xfrm>
            <a:off x="9993085" y="12545"/>
            <a:ext cx="2198915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File Layout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A49C1F5-FEFF-4F64-801F-28652FAB3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440" y="1809207"/>
            <a:ext cx="6211389" cy="4095205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Each ELF file is made up of </a:t>
            </a:r>
            <a:r>
              <a:rPr lang="en-US" altLang="zh-TW" sz="2400" dirty="0">
                <a:solidFill>
                  <a:srgbClr val="FF0000"/>
                </a:solidFill>
              </a:rPr>
              <a:t>one ELF header</a:t>
            </a:r>
            <a:r>
              <a:rPr lang="en-US" altLang="zh-TW" sz="2400" dirty="0"/>
              <a:t>, followed by file data. </a:t>
            </a:r>
          </a:p>
          <a:p>
            <a:r>
              <a:rPr lang="en-US" altLang="zh-TW" sz="2400" dirty="0"/>
              <a:t>The file data can include</a:t>
            </a:r>
            <a:r>
              <a:rPr lang="zh-TW" altLang="en-US" sz="2400" dirty="0"/>
              <a:t>：</a:t>
            </a:r>
            <a:endParaRPr lang="en-US" altLang="zh-TW" sz="2400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zh-TW" sz="2000" dirty="0"/>
              <a:t>Program header table, describing zero or more segments.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sz="2000" dirty="0"/>
              <a:t>Section header table, describing zero or more sections.</a:t>
            </a:r>
          </a:p>
          <a:p>
            <a:r>
              <a:rPr lang="en-US" altLang="zh-TW" sz="2400" dirty="0"/>
              <a:t>The segments contain information that is necessary for </a:t>
            </a:r>
            <a:r>
              <a:rPr lang="en-US" altLang="zh-TW" sz="2400" dirty="0">
                <a:solidFill>
                  <a:srgbClr val="FF0000"/>
                </a:solidFill>
              </a:rPr>
              <a:t>runtime execution</a:t>
            </a:r>
            <a:r>
              <a:rPr lang="en-US" altLang="zh-TW" sz="2400" dirty="0"/>
              <a:t> of the file.</a:t>
            </a:r>
          </a:p>
          <a:p>
            <a:r>
              <a:rPr lang="en-US" altLang="zh-TW" sz="2400" dirty="0"/>
              <a:t>The sections contain important data for </a:t>
            </a:r>
            <a:r>
              <a:rPr lang="en-US" altLang="zh-TW" sz="2400" dirty="0">
                <a:solidFill>
                  <a:srgbClr val="FF0000"/>
                </a:solidFill>
              </a:rPr>
              <a:t>linking and relocation</a:t>
            </a:r>
            <a:r>
              <a:rPr lang="en-US" altLang="zh-TW" sz="2400" dirty="0"/>
              <a:t>.</a:t>
            </a:r>
          </a:p>
          <a:p>
            <a:pPr marL="0" indent="0">
              <a:buNone/>
            </a:pPr>
            <a:endParaRPr lang="zh-TW" altLang="en-US" sz="2400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148B1F0-73D9-4234-9FED-740641550107}"/>
              </a:ext>
            </a:extLst>
          </p:cNvPr>
          <p:cNvGraphicFramePr>
            <a:graphicFrameLocks noGrp="1"/>
          </p:cNvGraphicFramePr>
          <p:nvPr/>
        </p:nvGraphicFramePr>
        <p:xfrm>
          <a:off x="8222652" y="901337"/>
          <a:ext cx="2676058" cy="5623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6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1676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en-I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AR PL KaitiM GB" charset="0"/>
                          <a:cs typeface="Times New Roman" pitchFamily="18" charset="0"/>
                        </a:rPr>
                        <a:t>ELF header(</a:t>
                      </a:r>
                      <a:r>
                        <a:rPr kumimoji="0" lang="zh-TW" alt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AR PL KaitiM GB" charset="0"/>
                          <a:cs typeface="Times New Roman" pitchFamily="18" charset="0"/>
                        </a:rPr>
                        <a:t>標頭檔</a:t>
                      </a:r>
                      <a:r>
                        <a:rPr kumimoji="0" lang="en-I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AR PL KaitiM GB" charset="0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0" marR="0" marT="19404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676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en-I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AR PL KaitiM GB" charset="0"/>
                          <a:cs typeface="Times New Roman" pitchFamily="18" charset="0"/>
                        </a:rPr>
                        <a:t>Program header table</a:t>
                      </a:r>
                    </a:p>
                  </a:txBody>
                  <a:tcPr marL="0" marR="0" marT="19404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676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en-I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AR PL KaitiM GB" charset="0"/>
                          <a:cs typeface="Times New Roman" pitchFamily="18" charset="0"/>
                        </a:rPr>
                        <a:t>.text</a:t>
                      </a:r>
                    </a:p>
                  </a:txBody>
                  <a:tcPr marL="0" marR="0" marT="19404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676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en-I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AR PL KaitiM GB" charset="0"/>
                          <a:cs typeface="Times New Roman" pitchFamily="18" charset="0"/>
                        </a:rPr>
                        <a:t>.data</a:t>
                      </a:r>
                    </a:p>
                  </a:txBody>
                  <a:tcPr marL="0" marR="0" marT="19404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676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en-I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AR PL KaitiM GB" charset="0"/>
                          <a:cs typeface="Times New Roman" pitchFamily="18" charset="0"/>
                        </a:rPr>
                        <a:t>.rodata</a:t>
                      </a:r>
                    </a:p>
                  </a:txBody>
                  <a:tcPr marL="0" marR="0" marT="19404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676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en-I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AR PL KaitiM GB" charset="0"/>
                          <a:cs typeface="Times New Roman" pitchFamily="18" charset="0"/>
                        </a:rPr>
                        <a:t>.bss</a:t>
                      </a:r>
                    </a:p>
                  </a:txBody>
                  <a:tcPr marL="0" marR="0" marT="19404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1676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en-I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AR PL KaitiM GB" charset="0"/>
                          <a:cs typeface="Times New Roman" pitchFamily="18" charset="0"/>
                        </a:rPr>
                        <a:t>.sym</a:t>
                      </a:r>
                    </a:p>
                  </a:txBody>
                  <a:tcPr marL="0" marR="0" marT="19404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1676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en-I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AR PL KaitiM GB" charset="0"/>
                          <a:cs typeface="Times New Roman" pitchFamily="18" charset="0"/>
                        </a:rPr>
                        <a:t>.rel.text</a:t>
                      </a:r>
                    </a:p>
                  </a:txBody>
                  <a:tcPr marL="0" marR="0" marT="19404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1676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en-I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AR PL KaitiM GB" charset="0"/>
                          <a:cs typeface="Times New Roman" pitchFamily="18" charset="0"/>
                        </a:rPr>
                        <a:t>.rel.data</a:t>
                      </a:r>
                    </a:p>
                  </a:txBody>
                  <a:tcPr marL="0" marR="0" marT="19404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1676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en-I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AR PL KaitiM GB" charset="0"/>
                          <a:cs typeface="Times New Roman" pitchFamily="18" charset="0"/>
                        </a:rPr>
                        <a:t>.rel.rodata</a:t>
                      </a:r>
                    </a:p>
                  </a:txBody>
                  <a:tcPr marL="0" marR="0" marT="19404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1676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en-I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AR PL KaitiM GB" charset="0"/>
                          <a:cs typeface="Times New Roman" pitchFamily="18" charset="0"/>
                        </a:rPr>
                        <a:t>.line</a:t>
                      </a:r>
                    </a:p>
                  </a:txBody>
                  <a:tcPr marL="0" marR="0" marT="19404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01676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en-I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AR PL KaitiM GB" charset="0"/>
                          <a:cs typeface="Times New Roman" pitchFamily="18" charset="0"/>
                        </a:rPr>
                        <a:t>.debug</a:t>
                      </a:r>
                    </a:p>
                  </a:txBody>
                  <a:tcPr marL="0" marR="0" marT="19404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01676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en-I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AR PL KaitiM GB" charset="0"/>
                          <a:cs typeface="Times New Roman" pitchFamily="18" charset="0"/>
                        </a:rPr>
                        <a:t>.strtab</a:t>
                      </a:r>
                    </a:p>
                  </a:txBody>
                  <a:tcPr marL="0" marR="0" marT="19404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01676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en-I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AR PL KaitiM GB" charset="0"/>
                          <a:cs typeface="Times New Roman" pitchFamily="18" charset="0"/>
                        </a:rPr>
                        <a:t>Section header table</a:t>
                      </a:r>
                    </a:p>
                  </a:txBody>
                  <a:tcPr marL="0" marR="0" marT="19404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91713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 trans="15000"/>
                    </a14:imgEffect>
                  </a14:imgLayer>
                </a14:imgProps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8DA45-CBFC-4D06-B33E-F40EAFE90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-1"/>
            <a:ext cx="4611187" cy="1214847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b="1" dirty="0">
                <a:solidFill>
                  <a:srgbClr val="C00000"/>
                </a:solidFill>
              </a:rPr>
              <a:t>ELF (</a:t>
            </a:r>
            <a:r>
              <a:rPr lang="en-US" altLang="zh-TW" b="1" dirty="0" err="1">
                <a:solidFill>
                  <a:srgbClr val="C00000"/>
                </a:solidFill>
              </a:rPr>
              <a:t>Excutable</a:t>
            </a:r>
            <a:r>
              <a:rPr lang="en-US" altLang="zh-TW" b="1" dirty="0">
                <a:solidFill>
                  <a:srgbClr val="C00000"/>
                </a:solidFill>
              </a:rPr>
              <a:t> and Linking Format)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DB285AB-A0AA-4ACB-B699-7524D2EFF496}"/>
              </a:ext>
            </a:extLst>
          </p:cNvPr>
          <p:cNvSpPr txBox="1"/>
          <p:nvPr/>
        </p:nvSpPr>
        <p:spPr>
          <a:xfrm>
            <a:off x="6230983" y="12545"/>
            <a:ext cx="5961017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Execution View 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v.s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. Linking View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1C31B4D-430C-42F3-A78F-4E0809BC3619}"/>
              </a:ext>
            </a:extLst>
          </p:cNvPr>
          <p:cNvGraphicFramePr>
            <a:graphicFrameLocks noGrp="1"/>
          </p:cNvGraphicFramePr>
          <p:nvPr/>
        </p:nvGraphicFramePr>
        <p:xfrm>
          <a:off x="2098383" y="1886806"/>
          <a:ext cx="2722002" cy="39674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2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en-I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AR PL KaitiM GB" charset="0"/>
                          <a:cs typeface="Times New Roman" pitchFamily="18" charset="0"/>
                        </a:rPr>
                        <a:t>ELF header(</a:t>
                      </a:r>
                      <a:r>
                        <a:rPr kumimoji="0" lang="zh-TW" alt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AR PL KaitiM GB" charset="0"/>
                          <a:cs typeface="Times New Roman" pitchFamily="18" charset="0"/>
                        </a:rPr>
                        <a:t>標頭檔</a:t>
                      </a:r>
                      <a:r>
                        <a:rPr kumimoji="0" lang="en-I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AR PL KaitiM GB" charset="0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0" marR="0" marT="19404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en-I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AR PL KaitiM GB" charset="0"/>
                          <a:cs typeface="Times New Roman" pitchFamily="18" charset="0"/>
                        </a:rPr>
                        <a:t>Program header table</a:t>
                      </a:r>
                    </a:p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en-I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AR PL KaitiM GB" charset="0"/>
                          <a:cs typeface="Times New Roman" pitchFamily="18" charset="0"/>
                        </a:rPr>
                        <a:t>Optional</a:t>
                      </a:r>
                      <a:r>
                        <a:rPr kumimoji="0" lang="zh-TW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AR PL KaitiM GB" charset="0"/>
                          <a:cs typeface="Times New Roman" pitchFamily="18" charset="0"/>
                        </a:rPr>
                        <a:t>可選擇</a:t>
                      </a:r>
                      <a:endParaRPr kumimoji="0" lang="en-I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AR PL KaitiM GB" charset="0"/>
                        <a:cs typeface="Times New Roman" pitchFamily="18" charset="0"/>
                      </a:endParaRPr>
                    </a:p>
                  </a:txBody>
                  <a:tcPr marL="0" marR="0" marT="19404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en-IN" altLang="zh-TW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AR PL KaitiM GB" charset="0"/>
                          <a:cs typeface="Times New Roman" pitchFamily="18" charset="0"/>
                        </a:rPr>
                        <a:t>Section</a:t>
                      </a:r>
                      <a:r>
                        <a:rPr kumimoji="0" lang="en-IN" altLang="zh-TW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AR PL KaitiM GB" charset="0"/>
                          <a:cs typeface="Times New Roman" pitchFamily="18" charset="0"/>
                        </a:rPr>
                        <a:t>1</a:t>
                      </a:r>
                      <a:endParaRPr kumimoji="0" lang="en-IN" sz="22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AR PL KaitiM GB" charset="0"/>
                        <a:cs typeface="Times New Roman" pitchFamily="18" charset="0"/>
                      </a:endParaRPr>
                    </a:p>
                  </a:txBody>
                  <a:tcPr marL="0" marR="0" marT="19404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/>
                      </a:pPr>
                      <a:r>
                        <a:rPr kumimoji="0" lang="en-IN" altLang="zh-TW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AR PL KaitiM GB" charset="0"/>
                          <a:cs typeface="Times New Roman" pitchFamily="18" charset="0"/>
                        </a:rPr>
                        <a:t>Section</a:t>
                      </a:r>
                      <a:r>
                        <a:rPr kumimoji="0" lang="en-IN" altLang="zh-TW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AR PL KaitiM GB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 marL="0" marR="0" marT="19404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en-I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AR PL KaitiM GB" charset="0"/>
                          <a:cs typeface="Times New Roman" pitchFamily="18" charset="0"/>
                        </a:rPr>
                        <a:t>…….</a:t>
                      </a:r>
                    </a:p>
                  </a:txBody>
                  <a:tcPr marL="0" marR="0" marT="19404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en-I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AR PL KaitiM GB" charset="0"/>
                          <a:cs typeface="Times New Roman" pitchFamily="18" charset="0"/>
                        </a:rPr>
                        <a:t>…….</a:t>
                      </a:r>
                    </a:p>
                  </a:txBody>
                  <a:tcPr marL="0" marR="0" marT="19404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en-I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AR PL KaitiM GB" charset="0"/>
                          <a:cs typeface="Times New Roman" pitchFamily="18" charset="0"/>
                        </a:rPr>
                        <a:t>……..</a:t>
                      </a:r>
                    </a:p>
                  </a:txBody>
                  <a:tcPr marL="0" marR="0" marT="19404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/>
                      </a:pPr>
                      <a:r>
                        <a:rPr kumimoji="0" lang="en-IN" altLang="zh-TW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AR PL KaitiM GB" charset="0"/>
                          <a:cs typeface="Times New Roman" pitchFamily="18" charset="0"/>
                        </a:rPr>
                        <a:t>Section</a:t>
                      </a:r>
                      <a:r>
                        <a:rPr kumimoji="0" lang="en-IN" altLang="zh-TW" sz="2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AR PL KaitiM GB" charset="0"/>
                          <a:cs typeface="Times New Roman" pitchFamily="18" charset="0"/>
                        </a:rPr>
                        <a:t>N</a:t>
                      </a:r>
                      <a:endParaRPr kumimoji="0" lang="en-IN" altLang="zh-TW" sz="22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AR PL KaitiM GB" charset="0"/>
                        <a:cs typeface="Times New Roman" pitchFamily="18" charset="0"/>
                      </a:endParaRPr>
                    </a:p>
                  </a:txBody>
                  <a:tcPr marL="0" marR="0" marT="19404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en-I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AR PL KaitiM GB" charset="0"/>
                          <a:cs typeface="Times New Roman" pitchFamily="18" charset="0"/>
                        </a:rPr>
                        <a:t>Section header table</a:t>
                      </a:r>
                    </a:p>
                  </a:txBody>
                  <a:tcPr marL="0" marR="0" marT="19404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F02D986F-86DB-465A-BB28-B919A9E41F5A}"/>
              </a:ext>
            </a:extLst>
          </p:cNvPr>
          <p:cNvGraphicFramePr>
            <a:graphicFrameLocks noGrp="1"/>
          </p:cNvGraphicFramePr>
          <p:nvPr/>
        </p:nvGraphicFramePr>
        <p:xfrm>
          <a:off x="7371615" y="1583492"/>
          <a:ext cx="2676058" cy="3823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6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3152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en-I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AR PL KaitiM GB" charset="0"/>
                          <a:cs typeface="Times New Roman" pitchFamily="18" charset="0"/>
                        </a:rPr>
                        <a:t>ELF header(</a:t>
                      </a:r>
                      <a:r>
                        <a:rPr kumimoji="0" lang="zh-TW" alt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AR PL KaitiM GB" charset="0"/>
                          <a:cs typeface="Times New Roman" pitchFamily="18" charset="0"/>
                        </a:rPr>
                        <a:t>標頭檔</a:t>
                      </a:r>
                      <a:r>
                        <a:rPr kumimoji="0" lang="en-I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AR PL KaitiM GB" charset="0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0" marR="0" marT="19404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016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en-I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AR PL KaitiM GB" charset="0"/>
                          <a:cs typeface="Times New Roman" pitchFamily="18" charset="0"/>
                        </a:rPr>
                        <a:t>Program header table</a:t>
                      </a:r>
                    </a:p>
                  </a:txBody>
                  <a:tcPr marL="0" marR="0" marT="19404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012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/>
                      </a:pPr>
                      <a:r>
                        <a:rPr kumimoji="0" lang="en-US" altLang="zh-TW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AR PL KaitiM GB" charset="0"/>
                          <a:cs typeface="Times New Roman" pitchFamily="18" charset="0"/>
                        </a:rPr>
                        <a:t>Segment 1</a:t>
                      </a:r>
                      <a:endParaRPr kumimoji="0" lang="en-IN" altLang="zh-TW" sz="2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AR PL KaitiM GB" charset="0"/>
                        <a:cs typeface="Times New Roman" pitchFamily="18" charset="0"/>
                      </a:endParaRPr>
                    </a:p>
                  </a:txBody>
                  <a:tcPr marL="0" marR="0" marT="19404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5473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/>
                      </a:pPr>
                      <a:r>
                        <a:rPr kumimoji="0" lang="en-US" altLang="zh-TW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AR PL KaitiM GB" charset="0"/>
                          <a:cs typeface="Times New Roman" pitchFamily="18" charset="0"/>
                        </a:rPr>
                        <a:t>Segment 2</a:t>
                      </a:r>
                      <a:endParaRPr kumimoji="0" lang="en-IN" altLang="zh-TW" sz="2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AR PL KaitiM GB" charset="0"/>
                        <a:cs typeface="Times New Roman" pitchFamily="18" charset="0"/>
                      </a:endParaRPr>
                    </a:p>
                  </a:txBody>
                  <a:tcPr marL="0" marR="0" marT="19404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933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en-I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AR PL KaitiM GB" charset="0"/>
                          <a:cs typeface="Times New Roman" pitchFamily="18" charset="0"/>
                        </a:rPr>
                        <a:t>…………</a:t>
                      </a:r>
                    </a:p>
                  </a:txBody>
                  <a:tcPr marL="0" marR="0" marT="19404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7017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/>
                      </a:pPr>
                      <a:r>
                        <a:rPr kumimoji="0" lang="en-US" altLang="zh-TW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AR PL KaitiM GB" charset="0"/>
                          <a:cs typeface="Times New Roman" pitchFamily="18" charset="0"/>
                        </a:rPr>
                        <a:t>segment </a:t>
                      </a:r>
                      <a:r>
                        <a:rPr kumimoji="0" lang="en-IN" altLang="zh-TW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AR PL KaitiM GB" charset="0"/>
                          <a:cs typeface="Times New Roman" pitchFamily="18" charset="0"/>
                        </a:rPr>
                        <a:t>N</a:t>
                      </a:r>
                    </a:p>
                  </a:txBody>
                  <a:tcPr marL="0" marR="0" marT="19404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5062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en-I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AR PL KaitiM GB" charset="0"/>
                          <a:cs typeface="Times New Roman" pitchFamily="18" charset="0"/>
                        </a:rPr>
                        <a:t>Section header table</a:t>
                      </a:r>
                    </a:p>
                    <a:p>
                      <a:pPr marL="0" marR="0" lvl="0" indent="0" algn="ctr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/>
                      </a:pPr>
                      <a:r>
                        <a:rPr kumimoji="0" lang="en-IN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AR PL KaitiM GB" charset="0"/>
                          <a:cs typeface="Times New Roman" pitchFamily="18" charset="0"/>
                        </a:rPr>
                        <a:t>Optional</a:t>
                      </a:r>
                      <a:r>
                        <a:rPr kumimoji="0" lang="zh-TW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AR PL KaitiM GB" charset="0"/>
                          <a:cs typeface="Times New Roman" pitchFamily="18" charset="0"/>
                        </a:rPr>
                        <a:t>可選擇</a:t>
                      </a:r>
                      <a:endParaRPr kumimoji="0" lang="en-IN" altLang="zh-TW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AR PL KaitiM GB" charset="0"/>
                        <a:cs typeface="Times New Roman" pitchFamily="18" charset="0"/>
                      </a:endParaRPr>
                    </a:p>
                  </a:txBody>
                  <a:tcPr marL="0" marR="0" marT="19404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C34D56FA-E504-44E0-92DE-7AD624C2A078}"/>
              </a:ext>
            </a:extLst>
          </p:cNvPr>
          <p:cNvSpPr txBox="1"/>
          <p:nvPr/>
        </p:nvSpPr>
        <p:spPr>
          <a:xfrm>
            <a:off x="2023367" y="1311544"/>
            <a:ext cx="2872034" cy="40011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Linking View (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執行觀點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)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4918DA7-AC29-449D-93C8-5469D8AB6760}"/>
              </a:ext>
            </a:extLst>
          </p:cNvPr>
          <p:cNvSpPr txBox="1"/>
          <p:nvPr/>
        </p:nvSpPr>
        <p:spPr>
          <a:xfrm>
            <a:off x="7147455" y="1111489"/>
            <a:ext cx="3124377" cy="40011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Execution View (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執行觀點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)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533FA53-BDA2-491B-A0CD-B26350E0FEBB}"/>
              </a:ext>
            </a:extLst>
          </p:cNvPr>
          <p:cNvSpPr txBox="1"/>
          <p:nvPr/>
        </p:nvSpPr>
        <p:spPr>
          <a:xfrm>
            <a:off x="2217724" y="5984879"/>
            <a:ext cx="2483319" cy="70788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Relocatable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file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(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可重定位的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目的檔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)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C483460-F848-47B7-A07B-FB63B6EB219E}"/>
              </a:ext>
            </a:extLst>
          </p:cNvPr>
          <p:cNvSpPr txBox="1"/>
          <p:nvPr/>
        </p:nvSpPr>
        <p:spPr>
          <a:xfrm>
            <a:off x="7215242" y="5498643"/>
            <a:ext cx="2988801" cy="40011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Executable file(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可執行檔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)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0A44069-BE4F-43D0-A09E-A3EA684851EA}"/>
              </a:ext>
            </a:extLst>
          </p:cNvPr>
          <p:cNvSpPr txBox="1"/>
          <p:nvPr/>
        </p:nvSpPr>
        <p:spPr>
          <a:xfrm>
            <a:off x="7215242" y="5984879"/>
            <a:ext cx="2988801" cy="70788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Shared object file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(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可被共用的目的檔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8370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 trans="15000"/>
                    </a14:imgEffect>
                  </a14:imgLayer>
                </a14:imgProps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8DA45-CBFC-4D06-B33E-F40EAFE90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-1"/>
            <a:ext cx="4611187" cy="1214847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b="1" dirty="0">
                <a:solidFill>
                  <a:srgbClr val="C00000"/>
                </a:solidFill>
              </a:rPr>
              <a:t>ELF (</a:t>
            </a:r>
            <a:r>
              <a:rPr lang="en-US" altLang="zh-TW" b="1" dirty="0" err="1">
                <a:solidFill>
                  <a:srgbClr val="C00000"/>
                </a:solidFill>
              </a:rPr>
              <a:t>Excutable</a:t>
            </a:r>
            <a:r>
              <a:rPr lang="en-US" altLang="zh-TW" b="1" dirty="0">
                <a:solidFill>
                  <a:srgbClr val="C00000"/>
                </a:solidFill>
              </a:rPr>
              <a:t> and Linking Format)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DB285AB-A0AA-4ACB-B699-7524D2EFF496}"/>
              </a:ext>
            </a:extLst>
          </p:cNvPr>
          <p:cNvSpPr txBox="1"/>
          <p:nvPr/>
        </p:nvSpPr>
        <p:spPr>
          <a:xfrm>
            <a:off x="6230983" y="12545"/>
            <a:ext cx="5961017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Execution View 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v.s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. Linking View</a:t>
            </a:r>
          </a:p>
        </p:txBody>
      </p:sp>
      <p:pic>
        <p:nvPicPr>
          <p:cNvPr id="15" name="內容版面配置區 3">
            <a:extLst>
              <a:ext uri="{FF2B5EF4-FFF2-40B4-BE49-F238E27FC236}">
                <a16:creationId xmlns:a16="http://schemas.microsoft.com/office/drawing/2014/main" id="{FAD6D910-DEA8-48AD-9BE6-2F4EAF29E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681051" y="1325879"/>
            <a:ext cx="6829898" cy="536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346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011A25-5291-4329-A93D-F77D48A2C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zh-TW" altLang="en-US" sz="6000" b="1" dirty="0">
                <a:solidFill>
                  <a:srgbClr val="FFCC66"/>
                </a:solidFill>
              </a:rPr>
              <a:t>使用 </a:t>
            </a:r>
            <a:r>
              <a:rPr lang="en-US" altLang="zh-TW" sz="6000" b="1" dirty="0" err="1">
                <a:solidFill>
                  <a:srgbClr val="FFCC66"/>
                </a:solidFill>
              </a:rPr>
              <a:t>readelf</a:t>
            </a:r>
            <a:r>
              <a:rPr lang="zh-TW" altLang="en-US" sz="6000" b="1" dirty="0">
                <a:solidFill>
                  <a:srgbClr val="FFCC66"/>
                </a:solidFill>
              </a:rPr>
              <a:t> 分析 </a:t>
            </a:r>
            <a:r>
              <a:rPr lang="en-US" altLang="zh-TW" sz="6000" b="1" dirty="0">
                <a:solidFill>
                  <a:srgbClr val="FFCC66"/>
                </a:solidFill>
              </a:rPr>
              <a:t>Linux ELF</a:t>
            </a:r>
            <a:endParaRPr lang="zh-TW" altLang="en-US" sz="6000" b="1" dirty="0">
              <a:solidFill>
                <a:srgbClr val="FFCC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8010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 trans="15000"/>
                    </a14:imgEffect>
                  </a14:imgLayer>
                </a14:imgProps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8DA45-CBFC-4D06-B33E-F40EAFE90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-1"/>
            <a:ext cx="3678070" cy="1214847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b="1" dirty="0">
                <a:solidFill>
                  <a:srgbClr val="C00000"/>
                </a:solidFill>
              </a:rPr>
              <a:t>使用 </a:t>
            </a:r>
            <a:r>
              <a:rPr lang="en-US" altLang="zh-TW" b="1" dirty="0" err="1">
                <a:solidFill>
                  <a:srgbClr val="C00000"/>
                </a:solidFill>
              </a:rPr>
              <a:t>readelf</a:t>
            </a:r>
            <a:r>
              <a:rPr lang="en-US" altLang="zh-TW" b="1" dirty="0">
                <a:solidFill>
                  <a:srgbClr val="C00000"/>
                </a:solidFill>
              </a:rPr>
              <a:t> </a:t>
            </a:r>
            <a:r>
              <a:rPr lang="zh-TW" altLang="en-US" b="1" dirty="0">
                <a:solidFill>
                  <a:srgbClr val="C00000"/>
                </a:solidFill>
              </a:rPr>
              <a:t>分析 </a:t>
            </a:r>
            <a:r>
              <a:rPr lang="en-US" altLang="zh-TW" b="1" dirty="0">
                <a:solidFill>
                  <a:srgbClr val="C00000"/>
                </a:solidFill>
              </a:rPr>
              <a:t>Linux ELF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DB285AB-A0AA-4ACB-B699-7524D2EFF496}"/>
              </a:ext>
            </a:extLst>
          </p:cNvPr>
          <p:cNvSpPr txBox="1"/>
          <p:nvPr/>
        </p:nvSpPr>
        <p:spPr>
          <a:xfrm>
            <a:off x="8980227" y="12545"/>
            <a:ext cx="3211774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dirty="0">
                <a:solidFill>
                  <a:prstClr val="white"/>
                </a:solidFill>
                <a:latin typeface="華康細圓體(P)"/>
                <a:ea typeface="華康細圓體(P)"/>
              </a:rPr>
              <a:t>r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eadelf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 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指令簡介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</p:txBody>
      </p:sp>
      <p:graphicFrame>
        <p:nvGraphicFramePr>
          <p:cNvPr id="6" name="內容版面配置區 3">
            <a:extLst>
              <a:ext uri="{FF2B5EF4-FFF2-40B4-BE49-F238E27FC236}">
                <a16:creationId xmlns:a16="http://schemas.microsoft.com/office/drawing/2014/main" id="{5A437734-D596-4BA1-B4A0-4FFEAA39CB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0163963"/>
              </p:ext>
            </p:extLst>
          </p:nvPr>
        </p:nvGraphicFramePr>
        <p:xfrm>
          <a:off x="2738651" y="1504233"/>
          <a:ext cx="6714698" cy="4944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07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7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67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/>
                        <a:t>Narrative</a:t>
                      </a:r>
                      <a:endParaRPr lang="zh-TW" altLang="en-US" sz="2800" b="1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/>
                        <a:t>Command</a:t>
                      </a:r>
                      <a:endParaRPr lang="zh-TW" altLang="en-US" sz="2800" b="1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38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The ELF Header</a:t>
                      </a:r>
                      <a:endParaRPr lang="zh-TW" altLang="en-US" sz="18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/>
                        <a:t>readelf</a:t>
                      </a:r>
                      <a:r>
                        <a:rPr lang="en-US" altLang="zh-TW" sz="1800" dirty="0"/>
                        <a:t> -</a:t>
                      </a:r>
                      <a:r>
                        <a:rPr lang="en-US" altLang="zh-TW" sz="18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h</a:t>
                      </a:r>
                      <a:endParaRPr lang="zh-TW" altLang="en-US" sz="18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992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Section Table</a:t>
                      </a:r>
                      <a:endParaRPr lang="zh-TW" altLang="en-US" sz="18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/>
                        <a:t>readelf</a:t>
                      </a:r>
                      <a:r>
                        <a:rPr lang="en-US" altLang="zh-TW" sz="1800" dirty="0"/>
                        <a:t> –W</a:t>
                      </a:r>
                      <a:r>
                        <a:rPr lang="en-US" altLang="zh-TW" sz="18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</a:t>
                      </a:r>
                      <a:r>
                        <a:rPr lang="zh-TW" altLang="en-US" sz="1800" dirty="0"/>
                        <a:t>                                   </a:t>
                      </a:r>
                      <a:r>
                        <a:rPr lang="en-US" altLang="zh-TW" sz="1800" dirty="0"/>
                        <a:t>[S</a:t>
                      </a:r>
                      <a:r>
                        <a:rPr lang="zh-TW" altLang="en-US" sz="1800" dirty="0"/>
                        <a:t>要大寫</a:t>
                      </a:r>
                      <a:r>
                        <a:rPr lang="en-US" altLang="zh-TW" sz="1800" dirty="0"/>
                        <a:t>]</a:t>
                      </a:r>
                      <a:endParaRPr lang="zh-TW" altLang="en-US" sz="18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992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Segments</a:t>
                      </a:r>
                    </a:p>
                    <a:p>
                      <a:pPr algn="ctr"/>
                      <a:r>
                        <a:rPr lang="en-US" altLang="zh-TW" sz="1800" dirty="0"/>
                        <a:t>Program-header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/>
                        <a:t>readelf</a:t>
                      </a:r>
                      <a:r>
                        <a:rPr lang="en-US" altLang="zh-TW" sz="1800" dirty="0"/>
                        <a:t> -</a:t>
                      </a:r>
                      <a:r>
                        <a:rPr lang="en-US" altLang="zh-TW" sz="1800" dirty="0" err="1"/>
                        <a:t>W</a:t>
                      </a:r>
                      <a:r>
                        <a:rPr lang="en-US" altLang="zh-TW" sz="1800" b="1" dirty="0" err="1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</a:t>
                      </a:r>
                      <a:endParaRPr lang="zh-TW" altLang="en-US" sz="18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538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Data and function relocations</a:t>
                      </a:r>
                      <a:endParaRPr lang="zh-TW" altLang="en-US" sz="18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/>
                        <a:t>readelf</a:t>
                      </a:r>
                      <a:r>
                        <a:rPr lang="en-US" altLang="zh-TW" sz="1800" dirty="0"/>
                        <a:t> -</a:t>
                      </a:r>
                      <a:r>
                        <a:rPr lang="en-US" altLang="zh-TW" sz="1800" b="1" dirty="0" err="1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</a:t>
                      </a:r>
                      <a:r>
                        <a:rPr lang="en-US" altLang="zh-TW" sz="1800" dirty="0" err="1"/>
                        <a:t>W</a:t>
                      </a:r>
                      <a:endParaRPr lang="zh-TW" altLang="en-US" sz="18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538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Dynamic Symbol Table (</a:t>
                      </a:r>
                      <a:r>
                        <a:rPr lang="en-US" altLang="zh-TW" sz="1800" dirty="0" err="1"/>
                        <a:t>dynsym</a:t>
                      </a:r>
                      <a:r>
                        <a:rPr lang="en-US" altLang="zh-TW" sz="1800" dirty="0"/>
                        <a:t>)</a:t>
                      </a:r>
                      <a:endParaRPr lang="zh-TW" altLang="en-US" sz="18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/>
                        <a:t>readelf</a:t>
                      </a:r>
                      <a:r>
                        <a:rPr lang="en-US" altLang="zh-TW" sz="1800" dirty="0"/>
                        <a:t> -</a:t>
                      </a:r>
                      <a:r>
                        <a:rPr lang="en-US" altLang="zh-TW" sz="1800" dirty="0" err="1"/>
                        <a:t>W</a:t>
                      </a:r>
                      <a:r>
                        <a:rPr lang="en-US" altLang="zh-TW" sz="1800" b="1" dirty="0" err="1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</a:t>
                      </a:r>
                      <a:endParaRPr lang="zh-TW" altLang="en-US" sz="18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538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Dynamic String Table (</a:t>
                      </a:r>
                      <a:r>
                        <a:rPr lang="en-US" altLang="zh-TW" sz="1800" dirty="0" err="1"/>
                        <a:t>dynstr</a:t>
                      </a:r>
                      <a:r>
                        <a:rPr lang="en-US" altLang="zh-TW" sz="1800" dirty="0"/>
                        <a:t>)</a:t>
                      </a:r>
                      <a:endParaRPr lang="zh-TW" altLang="en-US" sz="18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/>
                        <a:t>readelf</a:t>
                      </a:r>
                      <a:r>
                        <a:rPr lang="en-US" altLang="zh-TW" sz="1800" dirty="0"/>
                        <a:t> -p .</a:t>
                      </a:r>
                      <a:r>
                        <a:rPr lang="en-US" altLang="zh-TW" sz="1800" dirty="0" err="1"/>
                        <a:t>dynstr</a:t>
                      </a:r>
                      <a:endParaRPr lang="zh-TW" altLang="en-US" sz="18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538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Global Offset Table</a:t>
                      </a:r>
                      <a:endParaRPr lang="zh-TW" altLang="en-US" sz="18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/>
                        <a:t>readelf</a:t>
                      </a:r>
                      <a:r>
                        <a:rPr lang="en-US" altLang="zh-TW" sz="1800" dirty="0"/>
                        <a:t> -WS libhello.so</a:t>
                      </a:r>
                      <a:endParaRPr lang="zh-TW" altLang="en-US" sz="18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538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Global Offset Table</a:t>
                      </a:r>
                      <a:endParaRPr lang="zh-TW" altLang="en-US" sz="18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/>
                        <a:t>readelf</a:t>
                      </a:r>
                      <a:r>
                        <a:rPr lang="en-US" altLang="zh-TW" sz="1800" dirty="0"/>
                        <a:t> -</a:t>
                      </a:r>
                      <a:r>
                        <a:rPr lang="en-US" altLang="zh-TW" sz="1800" dirty="0" err="1"/>
                        <a:t>Wr</a:t>
                      </a:r>
                      <a:r>
                        <a:rPr lang="en-US" altLang="zh-TW" sz="1800" dirty="0"/>
                        <a:t> libhello.so</a:t>
                      </a:r>
                      <a:endParaRPr lang="zh-TW" altLang="en-US" sz="18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538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Procedure Linkage Table</a:t>
                      </a:r>
                      <a:endParaRPr lang="zh-TW" altLang="en-US" sz="18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/>
                        <a:t>readelf</a:t>
                      </a:r>
                      <a:r>
                        <a:rPr lang="en-US" altLang="zh-TW" sz="1800" dirty="0"/>
                        <a:t> -</a:t>
                      </a:r>
                      <a:r>
                        <a:rPr lang="en-US" altLang="zh-TW" sz="1800" dirty="0" err="1"/>
                        <a:t>Wr</a:t>
                      </a:r>
                      <a:r>
                        <a:rPr lang="en-US" altLang="zh-TW" sz="1800" dirty="0"/>
                        <a:t> exec</a:t>
                      </a:r>
                      <a:endParaRPr lang="zh-TW" altLang="en-US" sz="18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1417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 trans="15000"/>
                    </a14:imgEffect>
                  </a14:imgLayer>
                </a14:imgProps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9DB285AB-A0AA-4ACB-B699-7524D2EFF496}"/>
              </a:ext>
            </a:extLst>
          </p:cNvPr>
          <p:cNvSpPr txBox="1"/>
          <p:nvPr/>
        </p:nvSpPr>
        <p:spPr>
          <a:xfrm>
            <a:off x="9072155" y="12545"/>
            <a:ext cx="3119846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查看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ELF header</a:t>
            </a: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5920A8A5-6933-4E03-ADDC-B097FFCE1F48}"/>
              </a:ext>
            </a:extLst>
          </p:cNvPr>
          <p:cNvSpPr txBox="1">
            <a:spLocks/>
          </p:cNvSpPr>
          <p:nvPr/>
        </p:nvSpPr>
        <p:spPr>
          <a:xfrm>
            <a:off x="2" y="-1"/>
            <a:ext cx="3678070" cy="1214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b="1">
                <a:solidFill>
                  <a:srgbClr val="C00000"/>
                </a:solidFill>
              </a:rPr>
              <a:t>使用 </a:t>
            </a:r>
            <a:r>
              <a:rPr lang="en-US" altLang="zh-TW" b="1">
                <a:solidFill>
                  <a:srgbClr val="C00000"/>
                </a:solidFill>
              </a:rPr>
              <a:t>readelf </a:t>
            </a:r>
            <a:r>
              <a:rPr lang="zh-TW" altLang="en-US" b="1">
                <a:solidFill>
                  <a:srgbClr val="C00000"/>
                </a:solidFill>
              </a:rPr>
              <a:t>分析 </a:t>
            </a:r>
            <a:r>
              <a:rPr lang="en-US" altLang="zh-TW" b="1">
                <a:solidFill>
                  <a:srgbClr val="C00000"/>
                </a:solidFill>
              </a:rPr>
              <a:t>Linux ELF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02D1E51-B0EC-4888-AE47-050DE40841FA}"/>
              </a:ext>
            </a:extLst>
          </p:cNvPr>
          <p:cNvSpPr txBox="1"/>
          <p:nvPr/>
        </p:nvSpPr>
        <p:spPr>
          <a:xfrm>
            <a:off x="95534" y="1330741"/>
            <a:ext cx="5684293" cy="517064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1600" dirty="0"/>
              <a:t>ELF Header:</a:t>
            </a:r>
          </a:p>
          <a:p>
            <a:pPr marL="0" indent="0">
              <a:buNone/>
            </a:pPr>
            <a:r>
              <a:rPr lang="en-US" altLang="zh-TW" sz="1600" dirty="0"/>
              <a:t>  </a:t>
            </a:r>
            <a:r>
              <a:rPr lang="en-US" altLang="zh-TW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Magic:   7f 45 4c 46 01 01 01 00 00 00 00 00 00 00 00 00 </a:t>
            </a:r>
          </a:p>
          <a:p>
            <a:pPr marL="0" indent="0">
              <a:buNone/>
            </a:pPr>
            <a:r>
              <a:rPr lang="en-US" altLang="zh-TW" sz="1600" dirty="0"/>
              <a:t>  </a:t>
            </a:r>
            <a:r>
              <a:rPr lang="en-US" altLang="zh-TW" sz="1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Class:                             ELF32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rgbClr val="00B0F0"/>
                </a:solidFill>
              </a:rPr>
              <a:t>  </a:t>
            </a:r>
            <a:r>
              <a:rPr lang="en-US" altLang="zh-TW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Data:                              2's complement, little endian</a:t>
            </a:r>
          </a:p>
          <a:p>
            <a:pPr marL="0" indent="0">
              <a:buNone/>
            </a:pPr>
            <a:r>
              <a:rPr lang="en-US" altLang="zh-TW" sz="1600" dirty="0"/>
              <a:t>  Version:                           1 (current)</a:t>
            </a:r>
          </a:p>
          <a:p>
            <a:pPr marL="0" indent="0">
              <a:buNone/>
            </a:pPr>
            <a:r>
              <a:rPr lang="en-US" altLang="zh-TW" sz="1600" dirty="0"/>
              <a:t>  OS/ABI:                            UNIX - System V</a:t>
            </a:r>
          </a:p>
          <a:p>
            <a:pPr marL="0" indent="0">
              <a:buNone/>
            </a:pPr>
            <a:r>
              <a:rPr lang="en-US" altLang="zh-TW" sz="1600" dirty="0"/>
              <a:t>  ABI Version:                       0</a:t>
            </a:r>
          </a:p>
          <a:p>
            <a:pPr marL="0" indent="0">
              <a:buNone/>
            </a:pPr>
            <a:r>
              <a:rPr lang="en-US" altLang="zh-TW" sz="1600" dirty="0"/>
              <a:t>  Type:                              </a:t>
            </a:r>
            <a:r>
              <a:rPr lang="en-US" altLang="zh-TW" sz="1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DYN (Shared object file)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rgbClr val="00B0F0"/>
                </a:solidFill>
              </a:rPr>
              <a:t>  </a:t>
            </a:r>
            <a:r>
              <a:rPr lang="en-US" altLang="zh-TW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Machine:                           Intel 80386</a:t>
            </a:r>
          </a:p>
          <a:p>
            <a:pPr marL="0" indent="0">
              <a:buNone/>
            </a:pPr>
            <a:r>
              <a:rPr lang="en-US" altLang="zh-TW" sz="1600" dirty="0"/>
              <a:t>  Version:                           0x1</a:t>
            </a:r>
          </a:p>
          <a:p>
            <a:pPr marL="0" indent="0">
              <a:buNone/>
            </a:pPr>
            <a:r>
              <a:rPr lang="en-US" altLang="zh-TW" sz="1600" dirty="0"/>
              <a:t>  Entry point address:               0x420</a:t>
            </a:r>
          </a:p>
          <a:p>
            <a:pPr marL="0" indent="0">
              <a:buNone/>
            </a:pPr>
            <a:r>
              <a:rPr lang="en-US" altLang="zh-TW" sz="1600" dirty="0"/>
              <a:t>  Start of program headers:          52 (bytes into file)</a:t>
            </a:r>
          </a:p>
          <a:p>
            <a:pPr marL="0" indent="0">
              <a:buNone/>
            </a:pPr>
            <a:r>
              <a:rPr lang="en-US" altLang="zh-TW" sz="1600" dirty="0"/>
              <a:t>  Start of </a:t>
            </a:r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section headers</a:t>
            </a:r>
            <a:r>
              <a:rPr lang="en-US" altLang="zh-TW" sz="1600" dirty="0"/>
              <a:t>:          6272 (bytes into file)</a:t>
            </a:r>
          </a:p>
          <a:p>
            <a:pPr marL="0" indent="0">
              <a:buNone/>
            </a:pPr>
            <a:r>
              <a:rPr lang="en-US" altLang="zh-TW" sz="1600" dirty="0"/>
              <a:t>  Flags:                             0x0</a:t>
            </a:r>
          </a:p>
          <a:p>
            <a:pPr marL="0" indent="0">
              <a:buNone/>
            </a:pPr>
            <a:r>
              <a:rPr lang="en-US" altLang="zh-TW" sz="1600" dirty="0"/>
              <a:t>  Size of this header:               52 (bytes)</a:t>
            </a:r>
          </a:p>
          <a:p>
            <a:pPr marL="0" indent="0">
              <a:buNone/>
            </a:pPr>
            <a:r>
              <a:rPr lang="en-US" altLang="zh-TW" sz="1600" dirty="0"/>
              <a:t>  Size of program headers:           32 (bytes)</a:t>
            </a:r>
          </a:p>
          <a:p>
            <a:pPr marL="0" indent="0">
              <a:buNone/>
            </a:pPr>
            <a:r>
              <a:rPr lang="en-US" altLang="zh-TW" sz="1600" dirty="0"/>
              <a:t>  Number of program headers:         9</a:t>
            </a:r>
          </a:p>
          <a:p>
            <a:pPr marL="0" indent="0">
              <a:buNone/>
            </a:pPr>
            <a:r>
              <a:rPr lang="en-US" altLang="zh-TW" sz="1600" dirty="0"/>
              <a:t>  Size of section headers:           40 (bytes)</a:t>
            </a:r>
          </a:p>
          <a:p>
            <a:pPr marL="0" indent="0">
              <a:buNone/>
            </a:pPr>
            <a:r>
              <a:rPr lang="en-US" altLang="zh-TW" sz="1600" dirty="0"/>
              <a:t>  Number of section headers:         31</a:t>
            </a:r>
          </a:p>
          <a:p>
            <a:pPr marL="0" indent="0">
              <a:buNone/>
            </a:pPr>
            <a:r>
              <a:rPr lang="en-US" altLang="zh-TW" sz="1600" dirty="0"/>
              <a:t>  Section header string table index: 30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63E1C46-9691-4E88-AE3D-FBA76F88402B}"/>
              </a:ext>
            </a:extLst>
          </p:cNvPr>
          <p:cNvSpPr txBox="1"/>
          <p:nvPr/>
        </p:nvSpPr>
        <p:spPr>
          <a:xfrm>
            <a:off x="6096000" y="1948217"/>
            <a:ext cx="5936777" cy="437042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typedef struct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  unsigned char     </a:t>
            </a:r>
            <a:r>
              <a:rPr lang="en-US" altLang="zh-TW" sz="1600" dirty="0" err="1"/>
              <a:t>e_ident</a:t>
            </a:r>
            <a:r>
              <a:rPr lang="en-US" altLang="zh-TW" sz="1600" dirty="0"/>
              <a:t>[EI_NIDENT];     // ELF </a:t>
            </a:r>
            <a:r>
              <a:rPr lang="zh-TW" altLang="en-US" sz="1600" dirty="0"/>
              <a:t>辨識代號區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  </a:t>
            </a:r>
            <a:r>
              <a:rPr lang="en-US" altLang="zh-TW" sz="1600" dirty="0"/>
              <a:t>Elf32_Half        </a:t>
            </a:r>
            <a:r>
              <a:rPr lang="en-US" altLang="zh-TW" sz="1600" dirty="0" err="1"/>
              <a:t>e_type</a:t>
            </a:r>
            <a:r>
              <a:rPr lang="en-US" altLang="zh-TW" sz="1600" dirty="0"/>
              <a:t>;                 // ELF</a:t>
            </a:r>
            <a:r>
              <a:rPr lang="zh-TW" altLang="en-US" sz="1600" dirty="0"/>
              <a:t>檔案類型代號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  </a:t>
            </a:r>
            <a:r>
              <a:rPr lang="en-US" altLang="zh-TW" sz="1600" dirty="0"/>
              <a:t>Elf32_Half        </a:t>
            </a:r>
            <a:r>
              <a:rPr lang="en-US" altLang="zh-TW" sz="1600" dirty="0" err="1"/>
              <a:t>e_machine</a:t>
            </a:r>
            <a:r>
              <a:rPr lang="en-US" altLang="zh-TW" sz="1600" dirty="0"/>
              <a:t>;              // </a:t>
            </a:r>
            <a:r>
              <a:rPr lang="zh-TW" altLang="en-US" sz="1600" dirty="0"/>
              <a:t>機器平台代號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  </a:t>
            </a:r>
            <a:r>
              <a:rPr lang="en-US" altLang="zh-TW" sz="1600" dirty="0"/>
              <a:t>Elf32_Word        </a:t>
            </a:r>
            <a:r>
              <a:rPr lang="en-US" altLang="zh-TW" sz="1600" dirty="0" err="1"/>
              <a:t>e_version</a:t>
            </a:r>
            <a:r>
              <a:rPr lang="en-US" altLang="zh-TW" sz="1600" dirty="0"/>
              <a:t>;              // </a:t>
            </a:r>
            <a:r>
              <a:rPr lang="zh-TW" altLang="en-US" sz="1600" dirty="0"/>
              <a:t>版本資訊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  </a:t>
            </a:r>
            <a:r>
              <a:rPr lang="en-US" altLang="zh-TW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Elf32_Addr        </a:t>
            </a:r>
            <a:r>
              <a:rPr lang="en-US" altLang="zh-TW" sz="1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e_entry</a:t>
            </a:r>
            <a:r>
              <a:rPr lang="en-US" altLang="zh-TW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                // </a:t>
            </a:r>
            <a:r>
              <a:rPr lang="zh-TW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程式的起始位址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altLang="zh-TW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Elf32_Off         </a:t>
            </a:r>
            <a:r>
              <a:rPr lang="en-US" altLang="zh-TW" sz="1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e_phoff</a:t>
            </a:r>
            <a:r>
              <a:rPr lang="en-US" altLang="zh-TW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                // </a:t>
            </a:r>
            <a:r>
              <a:rPr lang="zh-TW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程式表頭的位址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altLang="zh-TW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Elf32_Off         </a:t>
            </a:r>
            <a:r>
              <a:rPr lang="en-US" altLang="zh-TW" sz="1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e_shoff</a:t>
            </a:r>
            <a:r>
              <a:rPr lang="en-US" altLang="zh-TW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                // </a:t>
            </a:r>
            <a:r>
              <a:rPr lang="zh-TW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分段表頭的位址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  </a:t>
            </a:r>
            <a:r>
              <a:rPr lang="en-US" altLang="zh-TW" sz="1600" dirty="0"/>
              <a:t>Elf32_Word        </a:t>
            </a:r>
            <a:r>
              <a:rPr lang="en-US" altLang="zh-TW" sz="1600" dirty="0" err="1"/>
              <a:t>e_flags</a:t>
            </a:r>
            <a:r>
              <a:rPr lang="en-US" altLang="zh-TW" sz="1600" dirty="0"/>
              <a:t>;                // </a:t>
            </a:r>
            <a:r>
              <a:rPr lang="zh-TW" altLang="en-US" sz="1600" dirty="0"/>
              <a:t>與處理器有關的旗標值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  </a:t>
            </a:r>
            <a:r>
              <a:rPr lang="en-US" altLang="zh-TW" sz="1600" dirty="0"/>
              <a:t>Elf32_Half        </a:t>
            </a:r>
            <a:r>
              <a:rPr lang="en-US" altLang="zh-TW" sz="1600" dirty="0" err="1"/>
              <a:t>e_ehsize</a:t>
            </a:r>
            <a:r>
              <a:rPr lang="en-US" altLang="zh-TW" sz="1600" dirty="0"/>
              <a:t>;               // ELF</a:t>
            </a:r>
            <a:r>
              <a:rPr lang="zh-TW" altLang="en-US" sz="1600" dirty="0"/>
              <a:t>檔頭的長度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  </a:t>
            </a:r>
            <a:r>
              <a:rPr lang="en-US" altLang="zh-TW" sz="1600" dirty="0"/>
              <a:t>Elf32_Half        </a:t>
            </a:r>
            <a:r>
              <a:rPr lang="en-US" altLang="zh-TW" sz="1600" dirty="0" err="1"/>
              <a:t>e_phentsize</a:t>
            </a:r>
            <a:r>
              <a:rPr lang="en-US" altLang="zh-TW" sz="1600" dirty="0"/>
              <a:t>;            // </a:t>
            </a:r>
            <a:r>
              <a:rPr lang="zh-TW" altLang="en-US" sz="1600" dirty="0"/>
              <a:t>程式表頭的記錄長度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  </a:t>
            </a:r>
            <a:r>
              <a:rPr lang="en-US" altLang="zh-TW" sz="1600" dirty="0"/>
              <a:t>Elf32_Half        </a:t>
            </a:r>
            <a:r>
              <a:rPr lang="en-US" altLang="zh-TW" sz="1600" dirty="0" err="1"/>
              <a:t>e_phnum</a:t>
            </a:r>
            <a:r>
              <a:rPr lang="en-US" altLang="zh-TW" sz="1600" dirty="0"/>
              <a:t>;                // </a:t>
            </a:r>
            <a:r>
              <a:rPr lang="zh-TW" altLang="en-US" sz="1600" dirty="0"/>
              <a:t>程式表頭的記錄個數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  </a:t>
            </a:r>
            <a:r>
              <a:rPr lang="en-US" altLang="zh-TW" sz="1600" dirty="0"/>
              <a:t>Elf32_Half        </a:t>
            </a:r>
            <a:r>
              <a:rPr lang="en-US" altLang="zh-TW" sz="1600" dirty="0" err="1"/>
              <a:t>e_shentsize</a:t>
            </a:r>
            <a:r>
              <a:rPr lang="en-US" altLang="zh-TW" sz="1600" dirty="0"/>
              <a:t>;            // </a:t>
            </a:r>
            <a:r>
              <a:rPr lang="zh-TW" altLang="en-US" sz="1600" dirty="0"/>
              <a:t>分段表頭的記錄長度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  </a:t>
            </a:r>
            <a:r>
              <a:rPr lang="en-US" altLang="zh-TW" sz="1600" dirty="0"/>
              <a:t>Elf32_Half        </a:t>
            </a:r>
            <a:r>
              <a:rPr lang="en-US" altLang="zh-TW" sz="1600" dirty="0" err="1"/>
              <a:t>e_shnum</a:t>
            </a:r>
            <a:r>
              <a:rPr lang="en-US" altLang="zh-TW" sz="1600" dirty="0"/>
              <a:t>;                // </a:t>
            </a:r>
            <a:r>
              <a:rPr lang="zh-TW" altLang="en-US" sz="1600" dirty="0"/>
              <a:t>分段表頭的記錄個數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  </a:t>
            </a:r>
            <a:r>
              <a:rPr lang="en-US" altLang="zh-TW" sz="1600" dirty="0"/>
              <a:t>Elf32_Half        </a:t>
            </a:r>
            <a:r>
              <a:rPr lang="en-US" altLang="zh-TW" sz="1600" dirty="0" err="1"/>
              <a:t>e_shstrndx</a:t>
            </a:r>
            <a:r>
              <a:rPr lang="en-US" altLang="zh-TW" sz="1600" dirty="0"/>
              <a:t>;             // </a:t>
            </a:r>
            <a:r>
              <a:rPr lang="zh-TW" altLang="en-US" sz="1600" dirty="0"/>
              <a:t>分段字串表 </a:t>
            </a:r>
            <a:r>
              <a:rPr lang="en-US" altLang="zh-TW" sz="1600" dirty="0"/>
              <a:t>.</a:t>
            </a:r>
            <a:r>
              <a:rPr lang="en-US" altLang="zh-TW" sz="1600" dirty="0" err="1"/>
              <a:t>shstrtab</a:t>
            </a:r>
            <a:r>
              <a:rPr lang="en-US" altLang="zh-TW" sz="1600" dirty="0"/>
              <a:t> </a:t>
            </a:r>
            <a:r>
              <a:rPr lang="zh-TW" altLang="en-US" sz="1600" dirty="0"/>
              <a:t>的分段代號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} Elf32_Ehdr;</a:t>
            </a:r>
            <a:endParaRPr lang="zh-TW" altLang="en-US" sz="16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E49EDD3-E2C2-467E-A185-9022C5F97BDA}"/>
              </a:ext>
            </a:extLst>
          </p:cNvPr>
          <p:cNvSpPr/>
          <p:nvPr/>
        </p:nvSpPr>
        <p:spPr>
          <a:xfrm>
            <a:off x="8861203" y="691626"/>
            <a:ext cx="33307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readelf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-h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XXXXXXX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0F8FD5F-4B7F-45D2-AE33-F1C85921A66B}"/>
              </a:ext>
            </a:extLst>
          </p:cNvPr>
          <p:cNvSpPr/>
          <p:nvPr/>
        </p:nvSpPr>
        <p:spPr>
          <a:xfrm>
            <a:off x="246157" y="1637731"/>
            <a:ext cx="5465431" cy="148078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118FDDA-EFAB-459B-A8EC-D20C60DF867B}"/>
              </a:ext>
            </a:extLst>
          </p:cNvPr>
          <p:cNvSpPr/>
          <p:nvPr/>
        </p:nvSpPr>
        <p:spPr>
          <a:xfrm>
            <a:off x="6284848" y="2260410"/>
            <a:ext cx="5315749" cy="235424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1D1D659C-5600-40A4-B77F-B8D3626FAC93}"/>
              </a:ext>
            </a:extLst>
          </p:cNvPr>
          <p:cNvCxnSpPr>
            <a:stCxn id="14" idx="3"/>
            <a:endCxn id="20" idx="1"/>
          </p:cNvCxnSpPr>
          <p:nvPr/>
        </p:nvCxnSpPr>
        <p:spPr>
          <a:xfrm>
            <a:off x="5711588" y="2378122"/>
            <a:ext cx="573260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4CF85104-250C-4F9B-A019-6B0F844C42D4}"/>
              </a:ext>
            </a:extLst>
          </p:cNvPr>
          <p:cNvSpPr/>
          <p:nvPr/>
        </p:nvSpPr>
        <p:spPr>
          <a:xfrm>
            <a:off x="6284848" y="1527039"/>
            <a:ext cx="3574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ELF header </a:t>
            </a:r>
            <a:r>
              <a:rPr lang="zh-TW" altLang="en-US" dirty="0"/>
              <a:t>的資料結構定義在 </a:t>
            </a:r>
            <a:r>
              <a:rPr lang="en-US" altLang="zh-TW" dirty="0" err="1"/>
              <a:t>elf.h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6939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8DA45-CBFC-4D06-B33E-F40EAFE90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4552405" cy="845662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rgbClr val="C00000"/>
                </a:solidFill>
              </a:rPr>
              <a:t>Linux C </a:t>
            </a:r>
            <a:r>
              <a:rPr lang="zh-TW" altLang="en-US" b="1" dirty="0">
                <a:solidFill>
                  <a:srgbClr val="C00000"/>
                </a:solidFill>
              </a:rPr>
              <a:t>程式設計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45B07C73-2639-48B2-9F93-8662E3E38313}"/>
              </a:ext>
            </a:extLst>
          </p:cNvPr>
          <p:cNvGrpSpPr/>
          <p:nvPr/>
        </p:nvGrpSpPr>
        <p:grpSpPr>
          <a:xfrm>
            <a:off x="2510246" y="1115984"/>
            <a:ext cx="7171508" cy="5376781"/>
            <a:chOff x="2510246" y="1115984"/>
            <a:chExt cx="7171508" cy="5376781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E38E5A57-474B-4890-ADA9-DEEDCA20A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0246" y="1707290"/>
              <a:ext cx="7171508" cy="4785475"/>
            </a:xfrm>
            <a:prstGeom prst="rect">
              <a:avLst/>
            </a:prstGeom>
          </p:spPr>
        </p:pic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9DB285AB-A0AA-4ACB-B699-7524D2EFF496}"/>
                </a:ext>
              </a:extLst>
            </p:cNvPr>
            <p:cNvSpPr txBox="1"/>
            <p:nvPr/>
          </p:nvSpPr>
          <p:spPr>
            <a:xfrm>
              <a:off x="2523308" y="1115984"/>
              <a:ext cx="2233749" cy="584775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使用的例子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64371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 trans="15000"/>
                    </a14:imgEffect>
                  </a14:imgLayer>
                </a14:imgProps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9DB285AB-A0AA-4ACB-B699-7524D2EFF496}"/>
              </a:ext>
            </a:extLst>
          </p:cNvPr>
          <p:cNvSpPr txBox="1"/>
          <p:nvPr/>
        </p:nvSpPr>
        <p:spPr>
          <a:xfrm>
            <a:off x="7308669" y="12545"/>
            <a:ext cx="4883332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查看可執行文件的入口處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2AE3E83A-486F-4796-95C5-03FA78217E0F}"/>
              </a:ext>
            </a:extLst>
          </p:cNvPr>
          <p:cNvSpPr txBox="1">
            <a:spLocks/>
          </p:cNvSpPr>
          <p:nvPr/>
        </p:nvSpPr>
        <p:spPr>
          <a:xfrm>
            <a:off x="2" y="-1"/>
            <a:ext cx="3678070" cy="1214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b="1">
                <a:solidFill>
                  <a:srgbClr val="C00000"/>
                </a:solidFill>
              </a:rPr>
              <a:t>使用 </a:t>
            </a:r>
            <a:r>
              <a:rPr lang="en-US" altLang="zh-TW" b="1">
                <a:solidFill>
                  <a:srgbClr val="C00000"/>
                </a:solidFill>
              </a:rPr>
              <a:t>readelf </a:t>
            </a:r>
            <a:r>
              <a:rPr lang="zh-TW" altLang="en-US" b="1">
                <a:solidFill>
                  <a:srgbClr val="C00000"/>
                </a:solidFill>
              </a:rPr>
              <a:t>分析 </a:t>
            </a:r>
            <a:r>
              <a:rPr lang="en-US" altLang="zh-TW" b="1">
                <a:solidFill>
                  <a:srgbClr val="C00000"/>
                </a:solidFill>
              </a:rPr>
              <a:t>Linux ELF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A5A04C3-B6A0-49EB-8690-4AA9956A1B1D}"/>
              </a:ext>
            </a:extLst>
          </p:cNvPr>
          <p:cNvSpPr/>
          <p:nvPr/>
        </p:nvSpPr>
        <p:spPr>
          <a:xfrm>
            <a:off x="7055893" y="691626"/>
            <a:ext cx="51361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readelf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-h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XXXXXXX | </a:t>
            </a:r>
            <a:r>
              <a:rPr lang="en-US" altLang="zh-TW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grep Entry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E174467-620E-4426-85C0-9B18980E8D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6943" y="1413135"/>
            <a:ext cx="6398114" cy="508549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39322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 trans="15000"/>
                    </a14:imgEffect>
                  </a14:imgLayer>
                </a14:imgProps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9DB285AB-A0AA-4ACB-B699-7524D2EFF496}"/>
              </a:ext>
            </a:extLst>
          </p:cNvPr>
          <p:cNvSpPr txBox="1"/>
          <p:nvPr/>
        </p:nvSpPr>
        <p:spPr>
          <a:xfrm>
            <a:off x="5799910" y="12545"/>
            <a:ext cx="6392092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ELF header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：檔頭格式 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Elf32_Ehdr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5083737-AEDC-48EF-AE2D-AE4F6569FDD0}"/>
              </a:ext>
            </a:extLst>
          </p:cNvPr>
          <p:cNvGraphicFramePr>
            <a:graphicFrameLocks noGrp="1"/>
          </p:cNvGraphicFramePr>
          <p:nvPr/>
        </p:nvGraphicFramePr>
        <p:xfrm>
          <a:off x="1034142" y="1300889"/>
          <a:ext cx="10123715" cy="16916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87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94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397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zh-TW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bg1"/>
                          </a:solidFill>
                        </a:rPr>
                        <a:t>Field</a:t>
                      </a:r>
                      <a:endParaRPr lang="zh-TW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solidFill>
                            <a:schemeClr val="bg1"/>
                          </a:solidFill>
                        </a:rPr>
                        <a:t>Represent</a:t>
                      </a:r>
                      <a:endParaRPr lang="zh-TW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zh-TW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863814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bg1"/>
                          </a:solidFill>
                        </a:rPr>
                        <a:t>unsigned char </a:t>
                      </a:r>
                      <a:endParaRPr lang="zh-TW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err="1">
                          <a:solidFill>
                            <a:schemeClr val="bg1"/>
                          </a:solidFill>
                        </a:rPr>
                        <a:t>e_ident</a:t>
                      </a:r>
                      <a:r>
                        <a:rPr lang="en-US" altLang="zh-TW" sz="1600" b="1" dirty="0">
                          <a:solidFill>
                            <a:schemeClr val="bg1"/>
                          </a:solidFill>
                        </a:rPr>
                        <a:t>[EI_NIDENT]</a:t>
                      </a:r>
                      <a:endParaRPr lang="zh-TW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solidFill>
                            <a:schemeClr val="bg1"/>
                          </a:solidFill>
                        </a:rPr>
                        <a:t>ELF</a:t>
                      </a:r>
                      <a:r>
                        <a:rPr lang="zh-TW" altLang="en-US" sz="1600" b="1" dirty="0">
                          <a:solidFill>
                            <a:schemeClr val="bg1"/>
                          </a:solidFill>
                        </a:rPr>
                        <a:t>辨識代號區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TW" sz="1400" b="1" dirty="0">
                          <a:solidFill>
                            <a:schemeClr val="bg1"/>
                          </a:solidFill>
                        </a:rPr>
                        <a:t>Magic : 7f 45 4c 46 01 01 01 00 00 00 00 00 00 00 00 00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>
                          <a:solidFill>
                            <a:schemeClr val="bg1"/>
                          </a:solidFill>
                        </a:rPr>
                        <a:t>  Class : ELF32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>
                          <a:solidFill>
                            <a:schemeClr val="bg1"/>
                          </a:solidFill>
                        </a:rPr>
                        <a:t>  Data : 2's complement, little endian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>
                          <a:solidFill>
                            <a:schemeClr val="bg1"/>
                          </a:solidFill>
                        </a:rPr>
                        <a:t>  Version : 1 (current)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>
                          <a:solidFill>
                            <a:schemeClr val="bg1"/>
                          </a:solidFill>
                        </a:rPr>
                        <a:t>  OS/ABI : UNIX - System V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>
                          <a:solidFill>
                            <a:schemeClr val="bg1"/>
                          </a:solidFill>
                        </a:rPr>
                        <a:t>  ABI Version : 0</a:t>
                      </a:r>
                      <a:endParaRPr lang="zh-TW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5" name="群組 54">
            <a:extLst>
              <a:ext uri="{FF2B5EF4-FFF2-40B4-BE49-F238E27FC236}">
                <a16:creationId xmlns:a16="http://schemas.microsoft.com/office/drawing/2014/main" id="{4C559AA9-DE9F-4E19-ABAD-A8C6DADDFF91}"/>
              </a:ext>
            </a:extLst>
          </p:cNvPr>
          <p:cNvGrpSpPr/>
          <p:nvPr/>
        </p:nvGrpSpPr>
        <p:grpSpPr>
          <a:xfrm>
            <a:off x="355111" y="3105879"/>
            <a:ext cx="11481776" cy="3552366"/>
            <a:chOff x="202779" y="3099348"/>
            <a:chExt cx="11481776" cy="355236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1751CB4-DC60-4AAC-82B9-2B1515394656}"/>
                </a:ext>
              </a:extLst>
            </p:cNvPr>
            <p:cNvSpPr/>
            <p:nvPr/>
          </p:nvSpPr>
          <p:spPr>
            <a:xfrm>
              <a:off x="2283993" y="4534821"/>
              <a:ext cx="940056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3200" b="1" i="0" u="sng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華康細圓體(P)"/>
                  <a:ea typeface="華康細圓體(P)"/>
                  <a:cs typeface="+mn-cs"/>
                </a:rPr>
                <a:t>7f 45 4c 46 </a:t>
              </a:r>
              <a:r>
                <a:rPr kumimoji="0" lang="en-US" altLang="zh-TW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01 01 </a:t>
              </a:r>
              <a:r>
                <a:rPr kumimoji="0" lang="en-US" altLang="zh-TW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華康細圓體(P)"/>
                  <a:ea typeface="華康細圓體(P)"/>
                  <a:cs typeface="+mn-cs"/>
                </a:rPr>
                <a:t>01</a:t>
              </a:r>
              <a:r>
                <a:rPr kumimoji="0" lang="en-US" altLang="zh-TW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 </a:t>
              </a:r>
              <a:r>
                <a:rPr kumimoji="0" lang="en-US" altLang="zh-TW" sz="3200" b="0" i="0" u="sng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00 00 00 00 00 00 00 00 00 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31D265C-596F-4122-AB0E-75AE12E88418}"/>
                </a:ext>
              </a:extLst>
            </p:cNvPr>
            <p:cNvSpPr/>
            <p:nvPr/>
          </p:nvSpPr>
          <p:spPr>
            <a:xfrm>
              <a:off x="738052" y="4642542"/>
              <a:ext cx="1542410" cy="369332"/>
            </a:xfrm>
            <a:prstGeom prst="rect">
              <a:avLst/>
            </a:prstGeom>
            <a:ln w="38100">
              <a:solidFill>
                <a:schemeClr val="accent2"/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華康細圓體(P)"/>
                  <a:ea typeface="華康細圓體(P)"/>
                  <a:cs typeface="+mn-cs"/>
                </a:rPr>
                <a:t>魔數 </a:t>
              </a: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Magic</a:t>
              </a: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：</a:t>
              </a:r>
              <a:endPara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華康細圓體(P)"/>
                <a:ea typeface="華康細圓體(P)"/>
                <a:cs typeface="+mn-cs"/>
              </a:endParaRPr>
            </a:p>
          </p:txBody>
        </p:sp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CFE32D51-9ACE-4E47-B7A8-40E5A3C13643}"/>
                </a:ext>
              </a:extLst>
            </p:cNvPr>
            <p:cNvSpPr/>
            <p:nvPr/>
          </p:nvSpPr>
          <p:spPr>
            <a:xfrm>
              <a:off x="5185668" y="4594179"/>
              <a:ext cx="496678" cy="525417"/>
            </a:xfrm>
            <a:prstGeom prst="round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D8A249E0-6A05-480A-A64E-88273F661C01}"/>
                </a:ext>
              </a:extLst>
            </p:cNvPr>
            <p:cNvSpPr txBox="1"/>
            <p:nvPr/>
          </p:nvSpPr>
          <p:spPr>
            <a:xfrm>
              <a:off x="5375130" y="3099348"/>
              <a:ext cx="1609144" cy="1200329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位元組順序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0::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無效檔案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1::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小端格式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2::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大端措式</a:t>
              </a:r>
            </a:p>
          </p:txBody>
        </p:sp>
        <p:cxnSp>
          <p:nvCxnSpPr>
            <p:cNvPr id="17" name="接點: 肘形 16">
              <a:extLst>
                <a:ext uri="{FF2B5EF4-FFF2-40B4-BE49-F238E27FC236}">
                  <a16:creationId xmlns:a16="http://schemas.microsoft.com/office/drawing/2014/main" id="{FA762F91-E867-43E1-B988-016D1B6F4AD4}"/>
                </a:ext>
              </a:extLst>
            </p:cNvPr>
            <p:cNvCxnSpPr>
              <a:cxnSpLocks/>
              <a:stCxn id="10" idx="0"/>
              <a:endCxn id="12" idx="2"/>
            </p:cNvCxnSpPr>
            <p:nvPr/>
          </p:nvCxnSpPr>
          <p:spPr>
            <a:xfrm rot="5400000" flipH="1" flipV="1">
              <a:off x="5659603" y="4074081"/>
              <a:ext cx="294502" cy="745695"/>
            </a:xfrm>
            <a:prstGeom prst="bentConnector3">
              <a:avLst>
                <a:gd name="adj1" fmla="val 30040"/>
              </a:avLst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AD31716A-216F-4621-B407-785A94271DC2}"/>
                </a:ext>
              </a:extLst>
            </p:cNvPr>
            <p:cNvSpPr/>
            <p:nvPr/>
          </p:nvSpPr>
          <p:spPr>
            <a:xfrm>
              <a:off x="4623078" y="4595087"/>
              <a:ext cx="496678" cy="525417"/>
            </a:xfrm>
            <a:prstGeom prst="round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endParaRP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5DDE7364-6922-4F35-8EE8-970E5397DF08}"/>
                </a:ext>
              </a:extLst>
            </p:cNvPr>
            <p:cNvSpPr txBox="1"/>
            <p:nvPr/>
          </p:nvSpPr>
          <p:spPr>
            <a:xfrm>
              <a:off x="3144004" y="5451385"/>
              <a:ext cx="2231126" cy="1200329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ELF 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檔案類型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0::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無效檔案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1:: 32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位元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ELF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檔案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2:: 64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位元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ELF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檔案</a:t>
              </a:r>
            </a:p>
          </p:txBody>
        </p:sp>
        <p:cxnSp>
          <p:nvCxnSpPr>
            <p:cNvPr id="29" name="接點: 肘形 28">
              <a:extLst>
                <a:ext uri="{FF2B5EF4-FFF2-40B4-BE49-F238E27FC236}">
                  <a16:creationId xmlns:a16="http://schemas.microsoft.com/office/drawing/2014/main" id="{21CC2051-0A43-49DD-8580-8C77BE4B0EA2}"/>
                </a:ext>
              </a:extLst>
            </p:cNvPr>
            <p:cNvCxnSpPr>
              <a:cxnSpLocks/>
              <a:stCxn id="27" idx="2"/>
              <a:endCxn id="28" idx="0"/>
            </p:cNvCxnSpPr>
            <p:nvPr/>
          </p:nvCxnSpPr>
          <p:spPr>
            <a:xfrm rot="5400000">
              <a:off x="4400052" y="4980019"/>
              <a:ext cx="330881" cy="61185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CED559BE-11DF-4A64-B89B-948A47FC6EE2}"/>
                </a:ext>
              </a:extLst>
            </p:cNvPr>
            <p:cNvSpPr/>
            <p:nvPr/>
          </p:nvSpPr>
          <p:spPr>
            <a:xfrm>
              <a:off x="5799909" y="4594178"/>
              <a:ext cx="496678" cy="525417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CE4A2CF-11CC-4ECF-9D2B-D639836EF32F}"/>
                </a:ext>
              </a:extLst>
            </p:cNvPr>
            <p:cNvSpPr txBox="1"/>
            <p:nvPr/>
          </p:nvSpPr>
          <p:spPr>
            <a:xfrm>
              <a:off x="6096000" y="5589884"/>
              <a:ext cx="3369927" cy="923330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ELF 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檔的主版本序號，一般是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1 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ELF 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標準自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1.2 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版以後就再也沒有更新</a:t>
              </a:r>
            </a:p>
          </p:txBody>
        </p:sp>
        <p:cxnSp>
          <p:nvCxnSpPr>
            <p:cNvPr id="38" name="接點: 肘形 37">
              <a:extLst>
                <a:ext uri="{FF2B5EF4-FFF2-40B4-BE49-F238E27FC236}">
                  <a16:creationId xmlns:a16="http://schemas.microsoft.com/office/drawing/2014/main" id="{14C12D0D-130D-4164-A271-B4FC974C28D0}"/>
                </a:ext>
              </a:extLst>
            </p:cNvPr>
            <p:cNvCxnSpPr>
              <a:cxnSpLocks/>
              <a:stCxn id="36" idx="2"/>
              <a:endCxn id="37" idx="0"/>
            </p:cNvCxnSpPr>
            <p:nvPr/>
          </p:nvCxnSpPr>
          <p:spPr>
            <a:xfrm rot="16200000" flipH="1">
              <a:off x="6679462" y="4488381"/>
              <a:ext cx="470289" cy="1732716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7AB6203A-604B-44DB-B379-8166F538B849}"/>
                </a:ext>
              </a:extLst>
            </p:cNvPr>
            <p:cNvSpPr txBox="1"/>
            <p:nvPr/>
          </p:nvSpPr>
          <p:spPr>
            <a:xfrm>
              <a:off x="202779" y="5589216"/>
              <a:ext cx="2758274" cy="923330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作業系統在載入可執行檔時，會確認魔數是否正確，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如果不正確會拒絕載入。</a:t>
              </a:r>
            </a:p>
          </p:txBody>
        </p:sp>
        <p:cxnSp>
          <p:nvCxnSpPr>
            <p:cNvPr id="45" name="接點: 肘形 44">
              <a:extLst>
                <a:ext uri="{FF2B5EF4-FFF2-40B4-BE49-F238E27FC236}">
                  <a16:creationId xmlns:a16="http://schemas.microsoft.com/office/drawing/2014/main" id="{198A9721-EA5F-4FEE-941B-2AE556C0D755}"/>
                </a:ext>
              </a:extLst>
            </p:cNvPr>
            <p:cNvCxnSpPr>
              <a:cxnSpLocks/>
              <a:stCxn id="9" idx="2"/>
              <a:endCxn id="44" idx="0"/>
            </p:cNvCxnSpPr>
            <p:nvPr/>
          </p:nvCxnSpPr>
          <p:spPr>
            <a:xfrm rot="16200000" flipH="1">
              <a:off x="1256915" y="5264215"/>
              <a:ext cx="577342" cy="7265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標題 1">
            <a:extLst>
              <a:ext uri="{FF2B5EF4-FFF2-40B4-BE49-F238E27FC236}">
                <a16:creationId xmlns:a16="http://schemas.microsoft.com/office/drawing/2014/main" id="{9A7E5E40-FB88-4508-8B0C-8860FBD03BE1}"/>
              </a:ext>
            </a:extLst>
          </p:cNvPr>
          <p:cNvSpPr txBox="1">
            <a:spLocks/>
          </p:cNvSpPr>
          <p:nvPr/>
        </p:nvSpPr>
        <p:spPr>
          <a:xfrm>
            <a:off x="2" y="-1"/>
            <a:ext cx="3678070" cy="1214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b="1">
                <a:solidFill>
                  <a:srgbClr val="C00000"/>
                </a:solidFill>
              </a:rPr>
              <a:t>使用 </a:t>
            </a:r>
            <a:r>
              <a:rPr lang="en-US" altLang="zh-TW" b="1">
                <a:solidFill>
                  <a:srgbClr val="C00000"/>
                </a:solidFill>
              </a:rPr>
              <a:t>readelf </a:t>
            </a:r>
            <a:r>
              <a:rPr lang="zh-TW" altLang="en-US" b="1">
                <a:solidFill>
                  <a:srgbClr val="C00000"/>
                </a:solidFill>
              </a:rPr>
              <a:t>分析 </a:t>
            </a:r>
            <a:r>
              <a:rPr lang="en-US" altLang="zh-TW" b="1">
                <a:solidFill>
                  <a:srgbClr val="C00000"/>
                </a:solidFill>
              </a:rPr>
              <a:t>Linux ELF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496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 trans="15000"/>
                    </a14:imgEffect>
                  </a14:imgLayer>
                </a14:imgProps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9DB285AB-A0AA-4ACB-B699-7524D2EFF496}"/>
              </a:ext>
            </a:extLst>
          </p:cNvPr>
          <p:cNvSpPr txBox="1"/>
          <p:nvPr/>
        </p:nvSpPr>
        <p:spPr>
          <a:xfrm>
            <a:off x="5799910" y="12545"/>
            <a:ext cx="6392092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ELF header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：檔頭格式 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Elf32_Ehdr</a:t>
            </a: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B9A2B80A-A873-443F-AFB1-FDECBB41FFA9}"/>
              </a:ext>
            </a:extLst>
          </p:cNvPr>
          <p:cNvGraphicFramePr>
            <a:graphicFrameLocks noGrp="1"/>
          </p:cNvGraphicFramePr>
          <p:nvPr/>
        </p:nvGraphicFramePr>
        <p:xfrm>
          <a:off x="390545" y="1423851"/>
          <a:ext cx="11410909" cy="471460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92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9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787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264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zh-TW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bg1"/>
                          </a:solidFill>
                        </a:rPr>
                        <a:t>Field</a:t>
                      </a:r>
                      <a:endParaRPr lang="zh-TW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solidFill>
                            <a:schemeClr val="bg1"/>
                          </a:solidFill>
                        </a:rPr>
                        <a:t>Represent</a:t>
                      </a:r>
                      <a:endParaRPr lang="zh-TW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zh-TW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bg1"/>
                          </a:solidFill>
                        </a:rPr>
                        <a:t>Elf32_Half</a:t>
                      </a:r>
                      <a:endParaRPr lang="zh-TW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>
                          <a:solidFill>
                            <a:schemeClr val="bg1"/>
                          </a:solidFill>
                        </a:rPr>
                        <a:t>e_type</a:t>
                      </a:r>
                      <a:endParaRPr lang="zh-TW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solidFill>
                            <a:schemeClr val="bg1"/>
                          </a:solidFill>
                        </a:rPr>
                        <a:t>檔案類型代號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>
                          <a:solidFill>
                            <a:schemeClr val="bg1"/>
                          </a:solidFill>
                        </a:rPr>
                        <a:t>Type : DYN (Shared object file)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400" b="1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>
                          <a:solidFill>
                            <a:schemeClr val="bg1"/>
                          </a:solidFill>
                        </a:rPr>
                        <a:t>3 </a:t>
                      </a:r>
                      <a:r>
                        <a:rPr lang="zh-TW" altLang="en-US" sz="1400" b="1" dirty="0">
                          <a:solidFill>
                            <a:schemeClr val="bg1"/>
                          </a:solidFill>
                        </a:rPr>
                        <a:t>種 </a:t>
                      </a:r>
                      <a:r>
                        <a:rPr lang="en-US" altLang="zh-TW" sz="1400" b="1" dirty="0">
                          <a:solidFill>
                            <a:schemeClr val="bg1"/>
                          </a:solidFill>
                        </a:rPr>
                        <a:t>ELF </a:t>
                      </a:r>
                      <a:r>
                        <a:rPr lang="zh-TW" altLang="en-US" sz="1400" b="1" dirty="0">
                          <a:solidFill>
                            <a:schemeClr val="bg1"/>
                          </a:solidFill>
                        </a:rPr>
                        <a:t>檔案類型，每個檔案顯型對應一個常數。系統透過這個常數來判斷 </a:t>
                      </a:r>
                      <a:r>
                        <a:rPr lang="en-US" altLang="zh-TW" sz="1400" b="1" dirty="0">
                          <a:solidFill>
                            <a:schemeClr val="bg1"/>
                          </a:solidFill>
                        </a:rPr>
                        <a:t>ELF </a:t>
                      </a:r>
                      <a:r>
                        <a:rPr lang="zh-TW" altLang="en-US" sz="1400" b="1" dirty="0">
                          <a:solidFill>
                            <a:schemeClr val="bg1"/>
                          </a:solidFill>
                        </a:rPr>
                        <a:t>的真芷檔案額型，而不是透過檔的副檔名。相關常數以“</a:t>
                      </a:r>
                      <a:r>
                        <a:rPr lang="en-US" altLang="zh-TW" sz="1400" b="1" dirty="0">
                          <a:solidFill>
                            <a:schemeClr val="bg1"/>
                          </a:solidFill>
                        </a:rPr>
                        <a:t>ET</a:t>
                      </a:r>
                      <a:r>
                        <a:rPr lang="zh-TW" altLang="en-US" sz="1400" b="1" dirty="0">
                          <a:solidFill>
                            <a:schemeClr val="bg1"/>
                          </a:solidFill>
                        </a:rPr>
                        <a:t>＿”開頭：</a:t>
                      </a:r>
                      <a:endParaRPr lang="en-US" altLang="zh-TW" sz="1400" b="1" dirty="0">
                        <a:solidFill>
                          <a:schemeClr val="bg1"/>
                        </a:solidFill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TW" sz="1400" b="1" dirty="0">
                          <a:solidFill>
                            <a:schemeClr val="bg1"/>
                          </a:solidFill>
                        </a:rPr>
                        <a:t>ET REL(1) : </a:t>
                      </a:r>
                      <a:r>
                        <a:rPr lang="zh-TW" altLang="en-US" sz="1400" b="1" dirty="0">
                          <a:solidFill>
                            <a:schemeClr val="bg1"/>
                          </a:solidFill>
                        </a:rPr>
                        <a:t>可重建檔，一般為</a:t>
                      </a:r>
                      <a:r>
                        <a:rPr lang="en-US" altLang="zh-TW" sz="1400" b="1" dirty="0">
                          <a:solidFill>
                            <a:schemeClr val="bg1"/>
                          </a:solidFill>
                        </a:rPr>
                        <a:t>.o </a:t>
                      </a:r>
                      <a:r>
                        <a:rPr lang="zh-TW" altLang="en-US" sz="1400" b="1" dirty="0">
                          <a:solidFill>
                            <a:schemeClr val="bg1"/>
                          </a:solidFill>
                        </a:rPr>
                        <a:t>檔案</a:t>
                      </a:r>
                      <a:endParaRPr lang="en-US" altLang="zh-TW" sz="1400" b="1" dirty="0">
                        <a:solidFill>
                          <a:schemeClr val="bg1"/>
                        </a:solidFill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TW" sz="1400" b="1" dirty="0">
                          <a:solidFill>
                            <a:schemeClr val="bg1"/>
                          </a:solidFill>
                        </a:rPr>
                        <a:t>ET EXEC(2) : </a:t>
                      </a:r>
                      <a:r>
                        <a:rPr lang="zh-TW" altLang="en-US" sz="1400" b="1" dirty="0">
                          <a:solidFill>
                            <a:schemeClr val="bg1"/>
                          </a:solidFill>
                        </a:rPr>
                        <a:t>可執行檔</a:t>
                      </a:r>
                      <a:endParaRPr lang="en-US" altLang="zh-TW" sz="1400" b="1" dirty="0">
                        <a:solidFill>
                          <a:schemeClr val="bg1"/>
                        </a:solidFill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TW" sz="1400" b="1" dirty="0">
                          <a:solidFill>
                            <a:schemeClr val="bg1"/>
                          </a:solidFill>
                        </a:rPr>
                        <a:t>ET DYN(3) : </a:t>
                      </a:r>
                      <a:r>
                        <a:rPr lang="zh-TW" altLang="en-US" sz="1400" b="1" dirty="0">
                          <a:solidFill>
                            <a:schemeClr val="bg1"/>
                          </a:solidFill>
                        </a:rPr>
                        <a:t>共用目的檔，一股為</a:t>
                      </a:r>
                      <a:r>
                        <a:rPr lang="en-US" altLang="zh-TW" sz="1400" b="1" dirty="0">
                          <a:solidFill>
                            <a:schemeClr val="bg1"/>
                          </a:solidFill>
                        </a:rPr>
                        <a:t>.so </a:t>
                      </a:r>
                      <a:r>
                        <a:rPr lang="zh-TW" altLang="en-US" sz="1400" b="1" dirty="0">
                          <a:solidFill>
                            <a:schemeClr val="bg1"/>
                          </a:solidFill>
                        </a:rPr>
                        <a:t>檔案</a:t>
                      </a:r>
                      <a:endParaRPr lang="en-US" altLang="zh-TW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bg1"/>
                          </a:solidFill>
                        </a:rPr>
                        <a:t>Elf32_Half </a:t>
                      </a:r>
                      <a:endParaRPr lang="zh-TW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>
                          <a:solidFill>
                            <a:schemeClr val="bg1"/>
                          </a:solidFill>
                        </a:rPr>
                        <a:t>e_machine</a:t>
                      </a:r>
                      <a:endParaRPr lang="zh-TW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solidFill>
                            <a:schemeClr val="bg1"/>
                          </a:solidFill>
                        </a:rPr>
                        <a:t>機器平台代號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>
                          <a:solidFill>
                            <a:schemeClr val="bg1"/>
                          </a:solidFill>
                        </a:rPr>
                        <a:t>Machine : Intel 80386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solidFill>
                            <a:schemeClr val="bg1"/>
                          </a:solidFill>
                        </a:rPr>
                        <a:t>不同平台下的 </a:t>
                      </a:r>
                      <a:r>
                        <a:rPr lang="en-US" altLang="zh-TW" sz="1400" b="1" dirty="0">
                          <a:solidFill>
                            <a:schemeClr val="bg1"/>
                          </a:solidFill>
                        </a:rPr>
                        <a:t>ELF </a:t>
                      </a:r>
                      <a:r>
                        <a:rPr lang="zh-TW" altLang="en-US" sz="1400" b="1" dirty="0">
                          <a:solidFill>
                            <a:schemeClr val="bg1"/>
                          </a:solidFill>
                        </a:rPr>
                        <a:t>檔都遵宿同一套</a:t>
                      </a:r>
                      <a:r>
                        <a:rPr lang="en-US" altLang="zh-TW" sz="1400" b="1" dirty="0">
                          <a:solidFill>
                            <a:schemeClr val="bg1"/>
                          </a:solidFill>
                        </a:rPr>
                        <a:t>ELF </a:t>
                      </a:r>
                      <a:r>
                        <a:rPr lang="zh-TW" altLang="en-US" sz="1400" b="1" dirty="0">
                          <a:solidFill>
                            <a:schemeClr val="bg1"/>
                          </a:solidFill>
                        </a:rPr>
                        <a:t>標單。</a:t>
                      </a:r>
                      <a:r>
                        <a:rPr lang="en-US" altLang="zh-TW" sz="1400" b="1" dirty="0" err="1">
                          <a:solidFill>
                            <a:schemeClr val="bg1"/>
                          </a:solidFill>
                        </a:rPr>
                        <a:t>e_machine</a:t>
                      </a:r>
                      <a:r>
                        <a:rPr lang="en-US" altLang="zh-TW" sz="1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zh-TW" altLang="en-US" sz="1400" b="1" dirty="0">
                          <a:solidFill>
                            <a:schemeClr val="bg1"/>
                          </a:solidFill>
                        </a:rPr>
                        <a:t>成員就表示該 </a:t>
                      </a:r>
                      <a:r>
                        <a:rPr lang="en-US" altLang="zh-TW" sz="1400" b="1" dirty="0">
                          <a:solidFill>
                            <a:schemeClr val="bg1"/>
                          </a:solidFill>
                        </a:rPr>
                        <a:t>ELF </a:t>
                      </a:r>
                      <a:r>
                        <a:rPr lang="zh-TW" altLang="en-US" sz="1400" b="1" dirty="0">
                          <a:solidFill>
                            <a:schemeClr val="bg1"/>
                          </a:solidFill>
                        </a:rPr>
                        <a:t>檔案的平台屬性。</a:t>
                      </a:r>
                      <a:endParaRPr lang="en-US" altLang="zh-TW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bg1"/>
                          </a:solidFill>
                        </a:rPr>
                        <a:t>Elf32_Word </a:t>
                      </a:r>
                      <a:endParaRPr lang="zh-TW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>
                          <a:solidFill>
                            <a:schemeClr val="bg1"/>
                          </a:solidFill>
                        </a:rPr>
                        <a:t>e_version</a:t>
                      </a:r>
                      <a:endParaRPr lang="zh-TW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>
                          <a:solidFill>
                            <a:schemeClr val="bg1"/>
                          </a:solidFill>
                        </a:rPr>
                        <a:t>ELF </a:t>
                      </a:r>
                      <a:r>
                        <a:rPr lang="zh-TW" altLang="en-US" sz="1400" b="1" dirty="0">
                          <a:solidFill>
                            <a:schemeClr val="bg1"/>
                          </a:solidFill>
                        </a:rPr>
                        <a:t>版本資訊</a:t>
                      </a:r>
                      <a:r>
                        <a:rPr lang="en-US" altLang="zh-TW" sz="1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zh-TW" altLang="en-US" sz="1400" b="1" dirty="0">
                          <a:solidFill>
                            <a:schemeClr val="bg1"/>
                          </a:solidFill>
                        </a:rPr>
                        <a:t>。一般為常數 </a:t>
                      </a:r>
                      <a:r>
                        <a:rPr lang="en-US" altLang="zh-TW" sz="1400" b="1" dirty="0">
                          <a:solidFill>
                            <a:schemeClr val="bg1"/>
                          </a:solidFill>
                        </a:rPr>
                        <a:t>l</a:t>
                      </a:r>
                      <a:endParaRPr lang="zh-TW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>
                          <a:solidFill>
                            <a:schemeClr val="bg1"/>
                          </a:solidFill>
                        </a:rPr>
                        <a:t>Version : 0x1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Elf32_Addr 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e_entry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程式的起始位址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en-US" altLang="zh-TW" sz="14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Entry point address : 0x420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入口位址，規定 </a:t>
                      </a:r>
                      <a:r>
                        <a:rPr lang="en-US" altLang="zh-TW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ELF </a:t>
                      </a:r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程式的入口虛擬位址，作業系統在載入完該程式後從這個位址開始執行行程的指令。</a:t>
                      </a:r>
                      <a:endParaRPr lang="en-US" altLang="zh-TW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可重定擋一般沒有入口位址，則這個值為 </a:t>
                      </a:r>
                      <a:r>
                        <a:rPr lang="en-US" altLang="zh-TW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zh-TW" altLang="en-US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Elf32_Off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e_</a:t>
                      </a:r>
                      <a:r>
                        <a:rPr lang="en-US" altLang="zh-TW" sz="1400" b="1" dirty="0" err="1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ph</a:t>
                      </a:r>
                      <a:r>
                        <a:rPr lang="en-US" altLang="zh-TW" sz="1400" b="1" dirty="0" err="1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off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程式表頭的位址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bg1"/>
                          </a:solidFill>
                        </a:rPr>
                        <a:t> Start of program headers : 52 (bytes into file)</a:t>
                      </a:r>
                      <a:endParaRPr lang="zh-TW" altLang="en-US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Elf32_Off 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e_</a:t>
                      </a:r>
                      <a:r>
                        <a:rPr lang="en-US" altLang="zh-TW" sz="1400" b="1" dirty="0" err="1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sh</a:t>
                      </a:r>
                      <a:r>
                        <a:rPr lang="en-US" altLang="zh-TW" sz="1400" b="1" dirty="0" err="1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off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分段表頭的位址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bg1"/>
                          </a:solidFill>
                        </a:rPr>
                        <a:t>6272 (bytes into file)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毆頭表在檔案中的偏移，也就是段頭表檔案的第</a:t>
                      </a:r>
                      <a:r>
                        <a:rPr lang="en-US" altLang="zh-TW" sz="14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6273 </a:t>
                      </a:r>
                      <a:r>
                        <a:rPr lang="zh-TW" altLang="en-US" sz="14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價位元組開始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9" name="矩形 18">
            <a:extLst>
              <a:ext uri="{FF2B5EF4-FFF2-40B4-BE49-F238E27FC236}">
                <a16:creationId xmlns:a16="http://schemas.microsoft.com/office/drawing/2014/main" id="{82E9F255-ECE6-420D-AF39-191306B769D4}"/>
              </a:ext>
            </a:extLst>
          </p:cNvPr>
          <p:cNvSpPr/>
          <p:nvPr/>
        </p:nvSpPr>
        <p:spPr>
          <a:xfrm>
            <a:off x="0" y="6158047"/>
            <a:ext cx="533617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ELF </a:t>
            </a:r>
            <a:r>
              <a:rPr kumimoji="0" lang="zh-TW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檔有</a:t>
            </a: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32 </a:t>
            </a:r>
            <a:r>
              <a:rPr kumimoji="0" lang="zh-TW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位版本和</a:t>
            </a: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64 </a:t>
            </a:r>
            <a:r>
              <a:rPr kumimoji="0" lang="zh-TW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位版本。</a:t>
            </a:r>
            <a:endParaRPr kumimoji="0" lang="en-US" altLang="zh-TW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它的檔頭結構也有這兩種版本，分別叫做“</a:t>
            </a: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E1f32_Ehdr”</a:t>
            </a:r>
            <a:r>
              <a:rPr kumimoji="0" lang="zh-TW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，和“</a:t>
            </a: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E1f64_Ehdr”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32 </a:t>
            </a:r>
            <a:r>
              <a:rPr kumimoji="0" lang="zh-TW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位版本與</a:t>
            </a: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64 </a:t>
            </a:r>
            <a:r>
              <a:rPr kumimoji="0" lang="zh-TW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位版本的</a:t>
            </a: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ELF </a:t>
            </a:r>
            <a:r>
              <a:rPr kumimoji="0" lang="zh-TW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檔的檔頭內容是一樣的，只不過有些成員的大小不一樣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FDF3E8A4-6593-4EA5-94BD-649949C9CBEB}"/>
              </a:ext>
            </a:extLst>
          </p:cNvPr>
          <p:cNvSpPr txBox="1">
            <a:spLocks/>
          </p:cNvSpPr>
          <p:nvPr/>
        </p:nvSpPr>
        <p:spPr>
          <a:xfrm>
            <a:off x="2" y="-1"/>
            <a:ext cx="3678070" cy="1214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b="1">
                <a:solidFill>
                  <a:srgbClr val="C00000"/>
                </a:solidFill>
              </a:rPr>
              <a:t>使用 </a:t>
            </a:r>
            <a:r>
              <a:rPr lang="en-US" altLang="zh-TW" b="1">
                <a:solidFill>
                  <a:srgbClr val="C00000"/>
                </a:solidFill>
              </a:rPr>
              <a:t>readelf </a:t>
            </a:r>
            <a:r>
              <a:rPr lang="zh-TW" altLang="en-US" b="1">
                <a:solidFill>
                  <a:srgbClr val="C00000"/>
                </a:solidFill>
              </a:rPr>
              <a:t>分析 </a:t>
            </a:r>
            <a:r>
              <a:rPr lang="en-US" altLang="zh-TW" b="1">
                <a:solidFill>
                  <a:srgbClr val="C00000"/>
                </a:solidFill>
              </a:rPr>
              <a:t>Linux ELF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065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 trans="15000"/>
                    </a14:imgEffect>
                  </a14:imgLayer>
                </a14:imgProps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9DB285AB-A0AA-4ACB-B699-7524D2EFF496}"/>
              </a:ext>
            </a:extLst>
          </p:cNvPr>
          <p:cNvSpPr txBox="1"/>
          <p:nvPr/>
        </p:nvSpPr>
        <p:spPr>
          <a:xfrm>
            <a:off x="5799910" y="12545"/>
            <a:ext cx="6392092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ELF header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：檔頭格式 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Elf32_Ehdr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2E9F255-ECE6-420D-AF39-191306B769D4}"/>
              </a:ext>
            </a:extLst>
          </p:cNvPr>
          <p:cNvSpPr/>
          <p:nvPr/>
        </p:nvSpPr>
        <p:spPr>
          <a:xfrm>
            <a:off x="0" y="6158047"/>
            <a:ext cx="533617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ELF </a:t>
            </a:r>
            <a:r>
              <a:rPr kumimoji="0" lang="zh-TW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檔有</a:t>
            </a: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32 </a:t>
            </a:r>
            <a:r>
              <a:rPr kumimoji="0" lang="zh-TW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位版本和</a:t>
            </a: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64 </a:t>
            </a:r>
            <a:r>
              <a:rPr kumimoji="0" lang="zh-TW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位版本。</a:t>
            </a:r>
            <a:endParaRPr kumimoji="0" lang="en-US" altLang="zh-TW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它的檔頭結構也有這兩種版本，分別叫做“</a:t>
            </a: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E1f32_Ehdr”</a:t>
            </a:r>
            <a:r>
              <a:rPr kumimoji="0" lang="zh-TW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，和“</a:t>
            </a: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E1f64_Ehdr”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32 </a:t>
            </a:r>
            <a:r>
              <a:rPr kumimoji="0" lang="zh-TW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位版本與</a:t>
            </a: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64 </a:t>
            </a:r>
            <a:r>
              <a:rPr kumimoji="0" lang="zh-TW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位版本的</a:t>
            </a: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ELF </a:t>
            </a:r>
            <a:r>
              <a:rPr kumimoji="0" lang="zh-TW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檔的檔頭內容是一樣的，只不過有些成員的大小不一樣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1571617-4A42-40C0-B82E-5C8332BEF338}"/>
              </a:ext>
            </a:extLst>
          </p:cNvPr>
          <p:cNvGraphicFramePr>
            <a:graphicFrameLocks noGrp="1"/>
          </p:cNvGraphicFramePr>
          <p:nvPr/>
        </p:nvGraphicFramePr>
        <p:xfrm>
          <a:off x="383595" y="1476517"/>
          <a:ext cx="11424809" cy="441985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75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27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9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877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67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zh-TW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bg1"/>
                          </a:solidFill>
                        </a:rPr>
                        <a:t>Field</a:t>
                      </a:r>
                      <a:endParaRPr lang="zh-TW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solidFill>
                            <a:schemeClr val="bg1"/>
                          </a:solidFill>
                        </a:rPr>
                        <a:t>Represent</a:t>
                      </a:r>
                      <a:endParaRPr lang="zh-TW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zh-TW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92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Elf32_Word</a:t>
                      </a:r>
                      <a:endParaRPr lang="zh-TW" altLang="en-US" sz="1400" b="1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/>
                        <a:t>e_flags</a:t>
                      </a:r>
                      <a:endParaRPr lang="zh-TW" altLang="en-US" sz="1400" b="1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/>
                        <a:t>與處理器有關的旗標值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/>
                        <a:t>ELF </a:t>
                      </a:r>
                      <a:r>
                        <a:rPr lang="zh-TW" altLang="en-US" sz="1400" b="1" dirty="0"/>
                        <a:t>旗標位元，用來標識一些 </a:t>
                      </a:r>
                      <a:r>
                        <a:rPr lang="en-US" altLang="zh-TW" sz="1400" b="1" dirty="0"/>
                        <a:t>ELF </a:t>
                      </a:r>
                      <a:r>
                        <a:rPr lang="zh-TW" altLang="en-US" sz="1400" b="1" dirty="0"/>
                        <a:t>檔平台相關的屬性。</a:t>
                      </a:r>
                      <a:endParaRPr lang="en-US" altLang="zh-TW" sz="1400" b="1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/>
                        <a:t>相關常數的格式一位為 </a:t>
                      </a:r>
                      <a:r>
                        <a:rPr lang="en-US" altLang="zh-TW" sz="1400" b="1" dirty="0" err="1"/>
                        <a:t>EF_machine_flag</a:t>
                      </a:r>
                      <a:r>
                        <a:rPr lang="zh-TW" altLang="en-US" sz="1400" b="1" dirty="0"/>
                        <a:t>，</a:t>
                      </a:r>
                      <a:r>
                        <a:rPr lang="en-US" altLang="zh-TW" sz="1400" b="1" dirty="0"/>
                        <a:t>machine </a:t>
                      </a:r>
                      <a:r>
                        <a:rPr lang="zh-TW" altLang="en-US" sz="1400" b="1" dirty="0"/>
                        <a:t>為平台， </a:t>
                      </a:r>
                      <a:r>
                        <a:rPr lang="en-US" altLang="zh-TW" sz="1400" b="1" dirty="0"/>
                        <a:t>flag </a:t>
                      </a:r>
                      <a:r>
                        <a:rPr lang="zh-TW" altLang="en-US" sz="1400" b="1" dirty="0"/>
                        <a:t>為旗標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6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Elf32_Half </a:t>
                      </a:r>
                      <a:endParaRPr lang="zh-TW" altLang="en-US" sz="1400" b="1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 </a:t>
                      </a:r>
                      <a:r>
                        <a:rPr lang="en-US" altLang="zh-TW" sz="1400" b="1" dirty="0" err="1"/>
                        <a:t>e_</a:t>
                      </a:r>
                      <a:r>
                        <a:rPr lang="en-US" altLang="zh-TW" sz="1400" b="1" dirty="0" err="1">
                          <a:solidFill>
                            <a:srgbClr val="7030A0"/>
                          </a:solidFill>
                        </a:rPr>
                        <a:t>eh</a:t>
                      </a:r>
                      <a:r>
                        <a:rPr lang="en-US" altLang="zh-TW" sz="1400" b="1" dirty="0" err="1"/>
                        <a:t>size</a:t>
                      </a:r>
                      <a:endParaRPr lang="zh-TW" altLang="en-US" sz="1400" b="1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/>
                        <a:t>ELF</a:t>
                      </a:r>
                      <a:r>
                        <a:rPr lang="zh-TW" altLang="en-US" sz="1400" b="1" dirty="0"/>
                        <a:t>檔頭的長度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/>
                        <a:t>Size of this header</a:t>
                      </a:r>
                      <a:r>
                        <a:rPr lang="zh-TW" altLang="en-US" sz="1400" dirty="0"/>
                        <a:t> </a:t>
                      </a:r>
                      <a:r>
                        <a:rPr lang="en-US" altLang="zh-TW" sz="1400" dirty="0"/>
                        <a:t>:</a:t>
                      </a:r>
                      <a:r>
                        <a:rPr lang="zh-TW" altLang="en-US" sz="1400" dirty="0"/>
                        <a:t> </a:t>
                      </a:r>
                      <a:r>
                        <a:rPr lang="en-US" altLang="zh-TW" sz="1400" dirty="0"/>
                        <a:t>52 (bytes)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6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Elf32_Half</a:t>
                      </a:r>
                      <a:endParaRPr lang="zh-TW" altLang="en-US" sz="1400" b="1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/>
                        <a:t>e_phentsize</a:t>
                      </a:r>
                      <a:endParaRPr lang="zh-TW" altLang="en-US" sz="1400" b="1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/>
                        <a:t>程式表頭的記錄長度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/>
                        <a:t>Size of program headers</a:t>
                      </a:r>
                      <a:r>
                        <a:rPr lang="zh-TW" altLang="en-US" sz="1400" dirty="0"/>
                        <a:t> </a:t>
                      </a:r>
                      <a:r>
                        <a:rPr lang="en-US" altLang="zh-TW" sz="1400" dirty="0"/>
                        <a:t>:</a:t>
                      </a:r>
                      <a:r>
                        <a:rPr lang="zh-TW" altLang="en-US" sz="1400" dirty="0"/>
                        <a:t> </a:t>
                      </a:r>
                      <a:r>
                        <a:rPr lang="en-US" altLang="zh-TW" sz="1400" dirty="0"/>
                        <a:t>32 (bytes)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06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Elf32_Half</a:t>
                      </a:r>
                      <a:endParaRPr lang="zh-TW" altLang="en-US" sz="1400" b="1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/>
                        <a:t>e_phnum</a:t>
                      </a:r>
                      <a:endParaRPr lang="zh-TW" altLang="en-US" sz="1400" b="1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/>
                        <a:t>程式表頭的記錄個數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/>
                        <a:t>Number of program headers</a:t>
                      </a:r>
                      <a:r>
                        <a:rPr lang="zh-TW" altLang="en-US" sz="1400" dirty="0"/>
                        <a:t> </a:t>
                      </a:r>
                      <a:r>
                        <a:rPr lang="en-US" altLang="zh-TW" sz="1400" dirty="0"/>
                        <a:t>:</a:t>
                      </a:r>
                      <a:r>
                        <a:rPr lang="zh-TW" altLang="en-US" sz="1400" dirty="0"/>
                        <a:t> </a:t>
                      </a:r>
                      <a:r>
                        <a:rPr lang="en-US" altLang="zh-TW" sz="1400" dirty="0"/>
                        <a:t>9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06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Elf32_Half 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/>
                        <a:t>e_shentsize</a:t>
                      </a:r>
                      <a:endParaRPr lang="zh-TW" altLang="en-US" sz="1400" b="1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/>
                        <a:t>分段表頭的記錄長度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/>
                        <a:t>Size of section headers</a:t>
                      </a:r>
                      <a:r>
                        <a:rPr lang="zh-TW" altLang="en-US" sz="1400" dirty="0"/>
                        <a:t> </a:t>
                      </a:r>
                      <a:r>
                        <a:rPr lang="en-US" altLang="zh-TW" sz="1400" dirty="0"/>
                        <a:t>:</a:t>
                      </a:r>
                      <a:r>
                        <a:rPr lang="zh-TW" altLang="en-US" sz="1400" dirty="0"/>
                        <a:t> </a:t>
                      </a:r>
                      <a:r>
                        <a:rPr lang="en-US" altLang="zh-TW" sz="1400" dirty="0"/>
                        <a:t>40 (bytes)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06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Elf32_Half 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/>
                        <a:t>e_</a:t>
                      </a:r>
                      <a:r>
                        <a:rPr lang="en-US" altLang="zh-TW" sz="1400" b="1" dirty="0" err="1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sh</a:t>
                      </a:r>
                      <a:r>
                        <a:rPr lang="en-US" altLang="zh-TW" sz="1400" b="1" dirty="0" err="1"/>
                        <a:t>num</a:t>
                      </a:r>
                      <a:endParaRPr lang="zh-TW" altLang="en-US" sz="1400" b="1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/>
                        <a:t>分段表頭的記錄個數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/>
                        <a:t>Number of section headers</a:t>
                      </a:r>
                      <a:r>
                        <a:rPr lang="zh-TW" altLang="en-US" sz="1400" dirty="0"/>
                        <a:t> </a:t>
                      </a:r>
                      <a:r>
                        <a:rPr lang="en-US" altLang="zh-TW" sz="1400" dirty="0"/>
                        <a:t>:</a:t>
                      </a:r>
                      <a:r>
                        <a:rPr lang="zh-TW" altLang="en-US" sz="1400" dirty="0"/>
                        <a:t> </a:t>
                      </a:r>
                      <a:r>
                        <a:rPr lang="en-US" altLang="zh-TW" sz="1400" dirty="0"/>
                        <a:t>31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06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Elf32_Half </a:t>
                      </a:r>
                      <a:endParaRPr lang="zh-TW" altLang="en-US" sz="1400" b="1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/>
                        <a:t>e_</a:t>
                      </a:r>
                      <a:r>
                        <a:rPr lang="en-US" altLang="zh-TW" sz="1400" b="1" dirty="0" err="1">
                          <a:solidFill>
                            <a:srgbClr val="7030A0"/>
                          </a:solidFill>
                        </a:rPr>
                        <a:t>sh</a:t>
                      </a:r>
                      <a:r>
                        <a:rPr lang="en-US" altLang="zh-TW" sz="1400" b="1" dirty="0" err="1"/>
                        <a:t>strndx</a:t>
                      </a:r>
                      <a:endParaRPr lang="zh-TW" altLang="en-US" sz="1400" b="1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/>
                        <a:t>分段字串表 </a:t>
                      </a:r>
                      <a:r>
                        <a:rPr lang="en-US" altLang="zh-TW" sz="1400" b="1" dirty="0"/>
                        <a:t>.</a:t>
                      </a:r>
                      <a:r>
                        <a:rPr lang="en-US" altLang="zh-TW" sz="1400" b="1" dirty="0" err="1"/>
                        <a:t>shstrtab</a:t>
                      </a:r>
                      <a:r>
                        <a:rPr lang="en-US" altLang="zh-TW" sz="1400" b="1" dirty="0"/>
                        <a:t> </a:t>
                      </a:r>
                      <a:r>
                        <a:rPr lang="zh-TW" altLang="en-US" sz="1400" b="1" dirty="0"/>
                        <a:t>的分段代號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/>
                        <a:t>Section header string table index</a:t>
                      </a:r>
                      <a:r>
                        <a:rPr lang="zh-TW" altLang="en-US" sz="1400" dirty="0"/>
                        <a:t> </a:t>
                      </a:r>
                      <a:r>
                        <a:rPr lang="en-US" altLang="zh-TW" sz="1400" dirty="0"/>
                        <a:t>: 30</a:t>
                      </a:r>
                      <a:endParaRPr lang="zh-TW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標題 1">
            <a:extLst>
              <a:ext uri="{FF2B5EF4-FFF2-40B4-BE49-F238E27FC236}">
                <a16:creationId xmlns:a16="http://schemas.microsoft.com/office/drawing/2014/main" id="{FC9741D2-38F6-4845-BA0F-C5FA51F2ED93}"/>
              </a:ext>
            </a:extLst>
          </p:cNvPr>
          <p:cNvSpPr txBox="1">
            <a:spLocks/>
          </p:cNvSpPr>
          <p:nvPr/>
        </p:nvSpPr>
        <p:spPr>
          <a:xfrm>
            <a:off x="2" y="-1"/>
            <a:ext cx="3678070" cy="1214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b="1">
                <a:solidFill>
                  <a:srgbClr val="C00000"/>
                </a:solidFill>
              </a:rPr>
              <a:t>使用 </a:t>
            </a:r>
            <a:r>
              <a:rPr lang="en-US" altLang="zh-TW" b="1">
                <a:solidFill>
                  <a:srgbClr val="C00000"/>
                </a:solidFill>
              </a:rPr>
              <a:t>readelf </a:t>
            </a:r>
            <a:r>
              <a:rPr lang="zh-TW" altLang="en-US" b="1">
                <a:solidFill>
                  <a:srgbClr val="C00000"/>
                </a:solidFill>
              </a:rPr>
              <a:t>分析 </a:t>
            </a:r>
            <a:r>
              <a:rPr lang="en-US" altLang="zh-TW" b="1">
                <a:solidFill>
                  <a:srgbClr val="C00000"/>
                </a:solidFill>
              </a:rPr>
              <a:t>Linux ELF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3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 trans="15000"/>
                    </a14:imgEffect>
                  </a14:imgLayer>
                </a14:imgProps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9DB285AB-A0AA-4ACB-B699-7524D2EFF496}"/>
              </a:ext>
            </a:extLst>
          </p:cNvPr>
          <p:cNvSpPr txBox="1"/>
          <p:nvPr/>
        </p:nvSpPr>
        <p:spPr>
          <a:xfrm>
            <a:off x="4696097" y="12545"/>
            <a:ext cx="7495905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ELF header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：檔頭格式 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32-Bit Data Types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2E9F255-ECE6-420D-AF39-191306B769D4}"/>
              </a:ext>
            </a:extLst>
          </p:cNvPr>
          <p:cNvSpPr/>
          <p:nvPr/>
        </p:nvSpPr>
        <p:spPr>
          <a:xfrm>
            <a:off x="-45720" y="6437018"/>
            <a:ext cx="69755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Reference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  <a:hlinkClick r:id="rId5"/>
              </a:rPr>
              <a:t>https://github.com/torvalds/linux/blob/master/include/uapi/linux/elf.h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A62EC2CC-A4BF-4152-945F-74A42ED572A0}"/>
              </a:ext>
            </a:extLst>
          </p:cNvPr>
          <p:cNvGraphicFramePr>
            <a:graphicFrameLocks noGrp="1"/>
          </p:cNvGraphicFramePr>
          <p:nvPr/>
        </p:nvGraphicFramePr>
        <p:xfrm>
          <a:off x="5587216" y="2748993"/>
          <a:ext cx="6012601" cy="25958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25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74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68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632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bg1"/>
                          </a:solidFill>
                        </a:rPr>
                        <a:t>Size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bg1"/>
                          </a:solidFill>
                        </a:rPr>
                        <a:t>Alignment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chemeClr val="bg1"/>
                          </a:solidFill>
                        </a:rPr>
                        <a:t>Purpose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Elf32_</a:t>
                      </a:r>
                      <a:r>
                        <a:rPr lang="en-US" altLang="zh-TW" sz="14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Addr</a:t>
                      </a:r>
                      <a:endParaRPr lang="zh-TW" altLang="en-US" sz="14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Unsigned program address (</a:t>
                      </a:r>
                      <a:r>
                        <a:rPr lang="zh-TW" altLang="en-US" sz="1400" dirty="0"/>
                        <a:t>程式位址</a:t>
                      </a:r>
                      <a:r>
                        <a:rPr lang="en-US" altLang="zh-TW" sz="1400" dirty="0"/>
                        <a:t>)</a:t>
                      </a:r>
                      <a:endParaRPr lang="zh-TW" altLang="en-US" sz="14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Elf32_Off 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Unsigned file offset (</a:t>
                      </a:r>
                      <a:r>
                        <a:rPr lang="zh-TW" altLang="en-US" sz="1400" dirty="0"/>
                        <a:t>偏移位址</a:t>
                      </a:r>
                      <a:r>
                        <a:rPr lang="en-US" altLang="zh-TW" sz="1400" dirty="0"/>
                        <a:t>)</a:t>
                      </a:r>
                      <a:endParaRPr lang="zh-TW" altLang="en-US" sz="14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Elf32_</a:t>
                      </a:r>
                      <a:r>
                        <a:rPr lang="en-US" altLang="zh-TW" sz="14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</a:t>
                      </a:r>
                      <a:r>
                        <a:rPr lang="en-US" altLang="zh-TW" sz="1400" dirty="0"/>
                        <a:t>Word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Signed large integer</a:t>
                      </a:r>
                      <a:endParaRPr lang="zh-TW" altLang="en-US" sz="14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Elf32_Word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Unsigned large </a:t>
                      </a:r>
                      <a:r>
                        <a:rPr lang="en-US" altLang="zh-TW" sz="1400" dirty="0" err="1"/>
                        <a:t>inte</a:t>
                      </a:r>
                      <a:endParaRPr lang="zh-TW" altLang="en-US" sz="14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Elf32_</a:t>
                      </a:r>
                      <a:r>
                        <a:rPr lang="en-US" altLang="zh-TW" sz="14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Half</a:t>
                      </a:r>
                      <a:r>
                        <a:rPr lang="en-US" altLang="zh-TW" sz="1400" dirty="0"/>
                        <a:t> 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Unsigned medium integer</a:t>
                      </a:r>
                      <a:endParaRPr lang="zh-TW" altLang="en-US" sz="14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unsigned char 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Unsigned small integer</a:t>
                      </a:r>
                      <a:endParaRPr lang="zh-TW" altLang="en-US" sz="14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4" name="群組 3">
            <a:extLst>
              <a:ext uri="{FF2B5EF4-FFF2-40B4-BE49-F238E27FC236}">
                <a16:creationId xmlns:a16="http://schemas.microsoft.com/office/drawing/2014/main" id="{1C42DF55-3E95-4F4E-8BBB-332F71FCE200}"/>
              </a:ext>
            </a:extLst>
          </p:cNvPr>
          <p:cNvGrpSpPr/>
          <p:nvPr/>
        </p:nvGrpSpPr>
        <p:grpSpPr>
          <a:xfrm>
            <a:off x="1998617" y="1246259"/>
            <a:ext cx="3309793" cy="5139683"/>
            <a:chOff x="718458" y="1353123"/>
            <a:chExt cx="3309793" cy="5139683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571573F6-19D0-4F11-9E31-021475620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8458" y="1814788"/>
              <a:ext cx="3309793" cy="467801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6D7BC7F-AEA0-4E48-A874-F970A9C63526}"/>
                </a:ext>
              </a:extLst>
            </p:cNvPr>
            <p:cNvSpPr/>
            <p:nvPr/>
          </p:nvSpPr>
          <p:spPr>
            <a:xfrm>
              <a:off x="734789" y="1353123"/>
              <a:ext cx="752129" cy="461665"/>
            </a:xfrm>
            <a:prstGeom prst="rect">
              <a:avLst/>
            </a:prstGeom>
            <a:ln w="38100">
              <a:solidFill>
                <a:schemeClr val="accent2"/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elf.h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endParaRPr>
            </a:p>
          </p:txBody>
        </p:sp>
      </p:grpSp>
      <p:sp>
        <p:nvSpPr>
          <p:cNvPr id="11" name="標題 1">
            <a:extLst>
              <a:ext uri="{FF2B5EF4-FFF2-40B4-BE49-F238E27FC236}">
                <a16:creationId xmlns:a16="http://schemas.microsoft.com/office/drawing/2014/main" id="{A084BA8E-FF32-4F34-B977-51D54B7EC5C5}"/>
              </a:ext>
            </a:extLst>
          </p:cNvPr>
          <p:cNvSpPr txBox="1">
            <a:spLocks/>
          </p:cNvSpPr>
          <p:nvPr/>
        </p:nvSpPr>
        <p:spPr>
          <a:xfrm>
            <a:off x="2" y="-1"/>
            <a:ext cx="3678070" cy="1214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b="1">
                <a:solidFill>
                  <a:srgbClr val="C00000"/>
                </a:solidFill>
              </a:rPr>
              <a:t>使用 </a:t>
            </a:r>
            <a:r>
              <a:rPr lang="en-US" altLang="zh-TW" b="1">
                <a:solidFill>
                  <a:srgbClr val="C00000"/>
                </a:solidFill>
              </a:rPr>
              <a:t>readelf </a:t>
            </a:r>
            <a:r>
              <a:rPr lang="zh-TW" altLang="en-US" b="1">
                <a:solidFill>
                  <a:srgbClr val="C00000"/>
                </a:solidFill>
              </a:rPr>
              <a:t>分析 </a:t>
            </a:r>
            <a:r>
              <a:rPr lang="en-US" altLang="zh-TW" b="1">
                <a:solidFill>
                  <a:srgbClr val="C00000"/>
                </a:solidFill>
              </a:rPr>
              <a:t>Linux ELF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043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 trans="15000"/>
                    </a14:imgEffect>
                  </a14:imgLayer>
                </a14:imgProps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9DB285AB-A0AA-4ACB-B699-7524D2EFF496}"/>
              </a:ext>
            </a:extLst>
          </p:cNvPr>
          <p:cNvSpPr txBox="1"/>
          <p:nvPr/>
        </p:nvSpPr>
        <p:spPr>
          <a:xfrm>
            <a:off x="5799910" y="12545"/>
            <a:ext cx="6392092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ELF header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：檔頭格式 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Elf32_Ehdr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ECD3C47-7C1D-4118-82CD-9C7126E4A309}"/>
              </a:ext>
            </a:extLst>
          </p:cNvPr>
          <p:cNvSpPr/>
          <p:nvPr/>
        </p:nvSpPr>
        <p:spPr>
          <a:xfrm>
            <a:off x="0" y="6519446"/>
            <a:ext cx="64922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Reference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  <a:hlinkClick r:id="rId5"/>
              </a:rPr>
              <a:t>https://en.wikipedia.org/wiki/Executable_and_Linkable_Format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</p:txBody>
      </p:sp>
      <p:graphicFrame>
        <p:nvGraphicFramePr>
          <p:cNvPr id="8" name="內容版面配置區 3">
            <a:extLst>
              <a:ext uri="{FF2B5EF4-FFF2-40B4-BE49-F238E27FC236}">
                <a16:creationId xmlns:a16="http://schemas.microsoft.com/office/drawing/2014/main" id="{BF9405E6-46DA-449B-A46A-6565BECF5E4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680584" y="1272704"/>
          <a:ext cx="8238652" cy="5246742"/>
        </p:xfrm>
        <a:graphic>
          <a:graphicData uri="http://schemas.openxmlformats.org/drawingml/2006/table">
            <a:tbl>
              <a:tblPr/>
              <a:tblGrid>
                <a:gridCol w="896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2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002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Field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6087" marR="26087" marT="26087" marB="2608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6087" marR="26087" marT="26087" marB="2608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002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i="1">
                          <a:solidFill>
                            <a:schemeClr val="bg1"/>
                          </a:solidFill>
                          <a:effectLst/>
                        </a:rPr>
                        <a:t>e_ident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6087" marR="26087" marT="26087" marB="2608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400" dirty="0">
                          <a:solidFill>
                            <a:schemeClr val="bg1"/>
                          </a:solidFill>
                          <a:effectLst/>
                          <a:latin typeface="華康中明體(P)"/>
                        </a:rPr>
                        <a:t>用來辨別檔案是否為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ELF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華康中明體(P)"/>
                        </a:rPr>
                        <a:t>，</a:t>
                      </a:r>
                      <a:r>
                        <a:rPr lang="zh-TW" altLang="en-US" sz="1400" dirty="0">
                          <a:solidFill>
                            <a:schemeClr val="bg1"/>
                          </a:solidFill>
                          <a:effectLst/>
                          <a:latin typeface="華康中明體(P)"/>
                        </a:rPr>
                        <a:t>並包含一些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machine independent </a:t>
                      </a:r>
                      <a:r>
                        <a:rPr lang="zh-TW" altLang="en-US" sz="1400" dirty="0">
                          <a:solidFill>
                            <a:schemeClr val="bg1"/>
                          </a:solidFill>
                          <a:effectLst/>
                          <a:latin typeface="華康中明體(P)"/>
                        </a:rPr>
                        <a:t>的資料。</a:t>
                      </a:r>
                      <a:endParaRPr lang="zh-TW" alt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6087" marR="26087" marT="26087" marB="2608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002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i="1">
                          <a:solidFill>
                            <a:schemeClr val="bg1"/>
                          </a:solidFill>
                          <a:effectLst/>
                        </a:rPr>
                        <a:t>e_type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6087" marR="26087" marT="26087" marB="2608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400" dirty="0">
                          <a:solidFill>
                            <a:schemeClr val="bg1"/>
                          </a:solidFill>
                          <a:effectLst/>
                          <a:latin typeface="華康中明體(P)"/>
                        </a:rPr>
                        <a:t>檔案的類型</a:t>
                      </a:r>
                      <a:endParaRPr lang="zh-TW" alt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6087" marR="26087" marT="26087" marB="2608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91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i="1">
                          <a:solidFill>
                            <a:schemeClr val="bg1"/>
                          </a:solidFill>
                          <a:effectLst/>
                        </a:rPr>
                        <a:t>e_machine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6087" marR="26087" marT="26087" marB="2608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400" dirty="0">
                          <a:solidFill>
                            <a:schemeClr val="bg1"/>
                          </a:solidFill>
                          <a:effectLst/>
                          <a:latin typeface="華康中明體(P)"/>
                        </a:rPr>
                        <a:t>檔案的平臺</a:t>
                      </a:r>
                      <a:endParaRPr lang="zh-TW" alt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6087" marR="26087" marT="26087" marB="2608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91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i="1">
                          <a:solidFill>
                            <a:schemeClr val="bg1"/>
                          </a:solidFill>
                          <a:effectLst/>
                        </a:rPr>
                        <a:t>e_version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6087" marR="26087" marT="26087" marB="2608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400" dirty="0">
                          <a:solidFill>
                            <a:schemeClr val="bg1"/>
                          </a:solidFill>
                          <a:effectLst/>
                          <a:latin typeface="華康中明體(P)"/>
                        </a:rPr>
                        <a:t>版本資訊</a:t>
                      </a:r>
                      <a:endParaRPr lang="zh-TW" alt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6087" marR="26087" marT="26087" marB="2608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0002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i="1">
                          <a:solidFill>
                            <a:schemeClr val="bg1"/>
                          </a:solidFill>
                          <a:effectLst/>
                        </a:rPr>
                        <a:t>e_entry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6087" marR="26087" marT="26087" marB="2608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華康中明體(P)"/>
                        </a:rPr>
                        <a:t>程式的起始位址（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process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 virtual address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華康中明體(P)"/>
                        </a:rPr>
                        <a:t>）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6087" marR="26087" marT="26087" marB="2608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0002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i="1">
                          <a:solidFill>
                            <a:schemeClr val="bg1"/>
                          </a:solidFill>
                          <a:effectLst/>
                        </a:rPr>
                        <a:t>e_phoff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6087" marR="26087" marT="26087" marB="2608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program header table</a:t>
                      </a:r>
                      <a:r>
                        <a:rPr lang="zh-TW" altLang="en-US" sz="1400" dirty="0">
                          <a:solidFill>
                            <a:schemeClr val="bg1"/>
                          </a:solidFill>
                          <a:effectLst/>
                          <a:latin typeface="華康中明體(P)"/>
                        </a:rPr>
                        <a:t>的檔案偏移值（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offset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華康中明體(P)"/>
                        </a:rPr>
                        <a:t>），</a:t>
                      </a:r>
                      <a:r>
                        <a:rPr lang="zh-TW" altLang="en-US" sz="1400" dirty="0">
                          <a:solidFill>
                            <a:schemeClr val="bg1"/>
                          </a:solidFill>
                          <a:effectLst/>
                          <a:latin typeface="華康中明體(P)"/>
                        </a:rPr>
                        <a:t>單位是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bytes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華康中明體(P)"/>
                        </a:rPr>
                        <a:t>。</a:t>
                      </a:r>
                      <a:r>
                        <a:rPr lang="zh-TW" altLang="en-US" sz="1400" dirty="0">
                          <a:solidFill>
                            <a:schemeClr val="bg1"/>
                          </a:solidFill>
                          <a:effectLst/>
                          <a:latin typeface="華康中明體(P)"/>
                        </a:rPr>
                        <a:t>如果沒有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program header table</a:t>
                      </a:r>
                      <a:r>
                        <a:rPr lang="zh-TW" altLang="en-US" sz="1400" dirty="0">
                          <a:solidFill>
                            <a:schemeClr val="bg1"/>
                          </a:solidFill>
                          <a:effectLst/>
                          <a:latin typeface="華康中明體(P)"/>
                        </a:rPr>
                        <a:t>則此值為</a:t>
                      </a:r>
                      <a:r>
                        <a:rPr lang="en-US" altLang="zh-TW" sz="1400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r>
                        <a:rPr lang="zh-TW" altLang="en-US" sz="1400" dirty="0">
                          <a:solidFill>
                            <a:schemeClr val="bg1"/>
                          </a:solidFill>
                          <a:effectLst/>
                          <a:latin typeface="華康中明體(P)"/>
                        </a:rPr>
                        <a:t>。</a:t>
                      </a:r>
                      <a:endParaRPr lang="zh-TW" alt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6087" marR="26087" marT="26087" marB="2608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0002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i="1">
                          <a:solidFill>
                            <a:schemeClr val="bg1"/>
                          </a:solidFill>
                          <a:effectLst/>
                        </a:rPr>
                        <a:t>e_shoff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6087" marR="26087" marT="26087" marB="2608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section header table</a:t>
                      </a:r>
                      <a:r>
                        <a:rPr lang="zh-TW" altLang="en-US" sz="1400" dirty="0">
                          <a:solidFill>
                            <a:schemeClr val="bg1"/>
                          </a:solidFill>
                          <a:effectLst/>
                          <a:latin typeface="華康中明體(P)"/>
                        </a:rPr>
                        <a:t>的檔案偏移值（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offset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華康中明體(P)"/>
                        </a:rPr>
                        <a:t>），</a:t>
                      </a:r>
                      <a:r>
                        <a:rPr lang="zh-TW" altLang="en-US" sz="1400" dirty="0">
                          <a:solidFill>
                            <a:schemeClr val="bg1"/>
                          </a:solidFill>
                          <a:effectLst/>
                          <a:latin typeface="華康中明體(P)"/>
                        </a:rPr>
                        <a:t>單位是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bytes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華康中明體(P)"/>
                        </a:rPr>
                        <a:t>。</a:t>
                      </a:r>
                      <a:r>
                        <a:rPr lang="zh-TW" altLang="en-US" sz="1400" dirty="0">
                          <a:solidFill>
                            <a:schemeClr val="bg1"/>
                          </a:solidFill>
                          <a:effectLst/>
                          <a:latin typeface="華康中明體(P)"/>
                        </a:rPr>
                        <a:t>如果沒有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section header table</a:t>
                      </a:r>
                      <a:r>
                        <a:rPr lang="zh-TW" altLang="en-US" sz="1400" dirty="0">
                          <a:solidFill>
                            <a:schemeClr val="bg1"/>
                          </a:solidFill>
                          <a:effectLst/>
                          <a:latin typeface="華康中明體(P)"/>
                        </a:rPr>
                        <a:t>則此值為</a:t>
                      </a:r>
                      <a:r>
                        <a:rPr lang="en-US" altLang="zh-TW" sz="1400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r>
                        <a:rPr lang="zh-TW" altLang="en-US" sz="1400" dirty="0">
                          <a:solidFill>
                            <a:schemeClr val="bg1"/>
                          </a:solidFill>
                          <a:effectLst/>
                          <a:latin typeface="華康中明體(P)"/>
                        </a:rPr>
                        <a:t>。</a:t>
                      </a:r>
                      <a:endParaRPr lang="zh-TW" alt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6087" marR="26087" marT="26087" marB="2608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0002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i="1">
                          <a:solidFill>
                            <a:schemeClr val="bg1"/>
                          </a:solidFill>
                          <a:effectLst/>
                        </a:rPr>
                        <a:t>e_flags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6087" marR="26087" marT="26087" marB="2608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400" dirty="0">
                          <a:solidFill>
                            <a:schemeClr val="bg1"/>
                          </a:solidFill>
                          <a:effectLst/>
                          <a:latin typeface="華康中明體(P)"/>
                        </a:rPr>
                        <a:t>與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processor</a:t>
                      </a:r>
                      <a:r>
                        <a:rPr lang="zh-TW" altLang="en-US" sz="1400" dirty="0">
                          <a:solidFill>
                            <a:schemeClr val="bg1"/>
                          </a:solidFill>
                          <a:effectLst/>
                          <a:latin typeface="華康中明體(P)"/>
                        </a:rPr>
                        <a:t>有關的旗標值</a:t>
                      </a:r>
                      <a:endParaRPr lang="zh-TW" alt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6087" marR="26087" marT="26087" marB="2608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391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i="1">
                          <a:solidFill>
                            <a:schemeClr val="bg1"/>
                          </a:solidFill>
                          <a:effectLst/>
                        </a:rPr>
                        <a:t>e_ehsize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6087" marR="26087" marT="26087" marB="2608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ELF header</a:t>
                      </a:r>
                      <a:r>
                        <a:rPr lang="zh-TW" altLang="en-US" sz="1400" dirty="0">
                          <a:solidFill>
                            <a:schemeClr val="bg1"/>
                          </a:solidFill>
                          <a:effectLst/>
                          <a:latin typeface="華康中明體(P)"/>
                        </a:rPr>
                        <a:t>的長度，單位是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bytes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華康中明體(P)"/>
                        </a:rPr>
                        <a:t>。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6087" marR="26087" marT="26087" marB="2608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391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i="1">
                          <a:solidFill>
                            <a:schemeClr val="bg1"/>
                          </a:solidFill>
                          <a:effectLst/>
                        </a:rPr>
                        <a:t>e_phentsize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6087" marR="26087" marT="26087" marB="2608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program header table</a:t>
                      </a:r>
                      <a:r>
                        <a:rPr lang="zh-TW" altLang="en-US" sz="1400" dirty="0">
                          <a:solidFill>
                            <a:schemeClr val="bg1"/>
                          </a:solidFill>
                          <a:effectLst/>
                          <a:latin typeface="華康中明體(P)"/>
                        </a:rPr>
                        <a:t>每個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entry</a:t>
                      </a:r>
                      <a:r>
                        <a:rPr lang="zh-TW" altLang="en-US" sz="1400" dirty="0">
                          <a:solidFill>
                            <a:schemeClr val="bg1"/>
                          </a:solidFill>
                          <a:effectLst/>
                          <a:latin typeface="華康中明體(P)"/>
                        </a:rPr>
                        <a:t>的長度（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bytes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華康中明體(P)"/>
                        </a:rPr>
                        <a:t>），</a:t>
                      </a:r>
                      <a:r>
                        <a:rPr lang="zh-TW" altLang="en-US" sz="1400" dirty="0">
                          <a:solidFill>
                            <a:schemeClr val="bg1"/>
                          </a:solidFill>
                          <a:effectLst/>
                          <a:latin typeface="華康中明體(P)"/>
                        </a:rPr>
                        <a:t>每個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entry</a:t>
                      </a:r>
                      <a:r>
                        <a:rPr lang="zh-TW" altLang="en-US" sz="1400" dirty="0">
                          <a:solidFill>
                            <a:schemeClr val="bg1"/>
                          </a:solidFill>
                          <a:effectLst/>
                          <a:latin typeface="華康中明體(P)"/>
                        </a:rPr>
                        <a:t>的長度都相等。</a:t>
                      </a:r>
                      <a:endParaRPr lang="zh-TW" alt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6087" marR="26087" marT="26087" marB="2608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391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i="1">
                          <a:solidFill>
                            <a:schemeClr val="bg1"/>
                          </a:solidFill>
                          <a:effectLst/>
                        </a:rPr>
                        <a:t>e_phnum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6087" marR="26087" marT="26087" marB="2608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program header table</a:t>
                      </a:r>
                      <a:r>
                        <a:rPr lang="zh-TW" altLang="en-US" sz="1400" dirty="0">
                          <a:solidFill>
                            <a:schemeClr val="bg1"/>
                          </a:solidFill>
                          <a:effectLst/>
                          <a:latin typeface="華康中明體(P)"/>
                        </a:rPr>
                        <a:t>的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entry</a:t>
                      </a:r>
                      <a:r>
                        <a:rPr lang="zh-TW" altLang="en-US" sz="1400" dirty="0">
                          <a:solidFill>
                            <a:schemeClr val="bg1"/>
                          </a:solidFill>
                          <a:effectLst/>
                          <a:latin typeface="華康中明體(P)"/>
                        </a:rPr>
                        <a:t>個數，若無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program header table </a:t>
                      </a:r>
                      <a:r>
                        <a:rPr lang="zh-TW" altLang="en-US" sz="1400" dirty="0">
                          <a:solidFill>
                            <a:schemeClr val="bg1"/>
                          </a:solidFill>
                          <a:effectLst/>
                          <a:latin typeface="華康中明體(P)"/>
                        </a:rPr>
                        <a:t>則此欄的值為</a:t>
                      </a:r>
                      <a:r>
                        <a:rPr lang="en-US" altLang="zh-TW" sz="1400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r>
                        <a:rPr lang="zh-TW" altLang="en-US" sz="1400" dirty="0">
                          <a:solidFill>
                            <a:schemeClr val="bg1"/>
                          </a:solidFill>
                          <a:effectLst/>
                          <a:latin typeface="華康中明體(P)"/>
                        </a:rPr>
                        <a:t>。</a:t>
                      </a:r>
                      <a:endParaRPr lang="zh-TW" alt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6087" marR="26087" marT="26087" marB="2608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391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i="1">
                          <a:solidFill>
                            <a:schemeClr val="bg1"/>
                          </a:solidFill>
                          <a:effectLst/>
                        </a:rPr>
                        <a:t>e_shentsize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6087" marR="26087" marT="26087" marB="2608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section header table</a:t>
                      </a:r>
                      <a:r>
                        <a:rPr lang="zh-TW" altLang="en-US" sz="1400" dirty="0">
                          <a:solidFill>
                            <a:schemeClr val="bg1"/>
                          </a:solidFill>
                          <a:effectLst/>
                          <a:latin typeface="華康中明體(P)"/>
                        </a:rPr>
                        <a:t>每個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entry</a:t>
                      </a:r>
                      <a:r>
                        <a:rPr lang="zh-TW" altLang="en-US" sz="1400" dirty="0">
                          <a:solidFill>
                            <a:schemeClr val="bg1"/>
                          </a:solidFill>
                          <a:effectLst/>
                          <a:latin typeface="華康中明體(P)"/>
                        </a:rPr>
                        <a:t>的長度（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bytes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華康中明體(P)"/>
                        </a:rPr>
                        <a:t>），</a:t>
                      </a:r>
                      <a:r>
                        <a:rPr lang="zh-TW" altLang="en-US" sz="1400" dirty="0">
                          <a:solidFill>
                            <a:schemeClr val="bg1"/>
                          </a:solidFill>
                          <a:effectLst/>
                          <a:latin typeface="華康中明體(P)"/>
                        </a:rPr>
                        <a:t>每個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entry</a:t>
                      </a:r>
                      <a:r>
                        <a:rPr lang="zh-TW" altLang="en-US" sz="1400" dirty="0">
                          <a:solidFill>
                            <a:schemeClr val="bg1"/>
                          </a:solidFill>
                          <a:effectLst/>
                          <a:latin typeface="華康中明體(P)"/>
                        </a:rPr>
                        <a:t>的長度都相等。</a:t>
                      </a:r>
                      <a:endParaRPr lang="zh-TW" alt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6087" marR="26087" marT="26087" marB="2608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391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i="1">
                          <a:solidFill>
                            <a:schemeClr val="bg1"/>
                          </a:solidFill>
                          <a:effectLst/>
                        </a:rPr>
                        <a:t>e_shnum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6087" marR="26087" marT="26087" marB="2608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section header table</a:t>
                      </a:r>
                      <a:r>
                        <a:rPr lang="zh-TW" altLang="en-US" sz="1400" dirty="0">
                          <a:solidFill>
                            <a:schemeClr val="bg1"/>
                          </a:solidFill>
                          <a:effectLst/>
                          <a:latin typeface="華康中明體(P)"/>
                        </a:rPr>
                        <a:t>的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entry</a:t>
                      </a:r>
                      <a:r>
                        <a:rPr lang="zh-TW" altLang="en-US" sz="1400" dirty="0">
                          <a:solidFill>
                            <a:schemeClr val="bg1"/>
                          </a:solidFill>
                          <a:effectLst/>
                          <a:latin typeface="華康中明體(P)"/>
                        </a:rPr>
                        <a:t>個數，若無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program header table</a:t>
                      </a:r>
                      <a:r>
                        <a:rPr lang="zh-TW" altLang="en-US" sz="1400" dirty="0">
                          <a:solidFill>
                            <a:schemeClr val="bg1"/>
                          </a:solidFill>
                          <a:effectLst/>
                          <a:latin typeface="華康中明體(P)"/>
                        </a:rPr>
                        <a:t>則此欄的值為</a:t>
                      </a:r>
                      <a:r>
                        <a:rPr lang="en-US" altLang="zh-TW" sz="1400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r>
                        <a:rPr lang="zh-TW" altLang="en-US" sz="1400" dirty="0">
                          <a:solidFill>
                            <a:schemeClr val="bg1"/>
                          </a:solidFill>
                          <a:effectLst/>
                          <a:latin typeface="華康中明體(P)"/>
                        </a:rPr>
                        <a:t>。</a:t>
                      </a:r>
                      <a:endParaRPr lang="zh-TW" alt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6087" marR="26087" marT="26087" marB="2608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391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i="1">
                          <a:solidFill>
                            <a:schemeClr val="bg1"/>
                          </a:solidFill>
                          <a:effectLst/>
                        </a:rPr>
                        <a:t>e_shstrndx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6087" marR="26087" marT="26087" marB="2608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section header table</a:t>
                      </a:r>
                      <a:r>
                        <a:rPr lang="zh-TW" altLang="en-US" sz="1400" dirty="0">
                          <a:solidFill>
                            <a:schemeClr val="bg1"/>
                          </a:solidFill>
                          <a:effectLst/>
                          <a:latin typeface="華康中明體(P)"/>
                        </a:rPr>
                        <a:t>的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index</a:t>
                      </a:r>
                      <a:r>
                        <a:rPr lang="zh-TW" altLang="en-US" sz="1400" dirty="0">
                          <a:solidFill>
                            <a:schemeClr val="bg1"/>
                          </a:solidFill>
                          <a:effectLst/>
                          <a:latin typeface="華康中明體(P)"/>
                        </a:rPr>
                        <a:t>值，索引至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section name string table entry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華康中明體(P)"/>
                        </a:rPr>
                        <a:t>。</a:t>
                      </a:r>
                      <a:r>
                        <a:rPr lang="zh-TW" altLang="en-US" sz="1400" dirty="0">
                          <a:solidFill>
                            <a:schemeClr val="bg1"/>
                          </a:solidFill>
                          <a:effectLst/>
                          <a:latin typeface="華康中明體(P)"/>
                        </a:rPr>
                        <a:t>如果檔案沒有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section name string table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華康中明體(P)"/>
                        </a:rPr>
                        <a:t>，</a:t>
                      </a:r>
                      <a:r>
                        <a:rPr lang="zh-TW" altLang="en-US" sz="1400" dirty="0">
                          <a:solidFill>
                            <a:schemeClr val="bg1"/>
                          </a:solidFill>
                          <a:effectLst/>
                          <a:latin typeface="華康中明體(P)"/>
                        </a:rPr>
                        <a:t>則此欄的值為</a:t>
                      </a:r>
                      <a:r>
                        <a:rPr lang="en-US" sz="1400" i="1" dirty="0">
                          <a:solidFill>
                            <a:schemeClr val="bg1"/>
                          </a:solidFill>
                          <a:effectLst/>
                        </a:rPr>
                        <a:t>SHN_UNDEF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華康中明體(P)"/>
                        </a:rPr>
                        <a:t>。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6087" marR="26087" marT="26087" marB="2608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9" name="標題 1">
            <a:extLst>
              <a:ext uri="{FF2B5EF4-FFF2-40B4-BE49-F238E27FC236}">
                <a16:creationId xmlns:a16="http://schemas.microsoft.com/office/drawing/2014/main" id="{16909475-90E4-4AF1-BC0D-9DA7C0636146}"/>
              </a:ext>
            </a:extLst>
          </p:cNvPr>
          <p:cNvSpPr txBox="1">
            <a:spLocks/>
          </p:cNvSpPr>
          <p:nvPr/>
        </p:nvSpPr>
        <p:spPr>
          <a:xfrm>
            <a:off x="2" y="-1"/>
            <a:ext cx="3678070" cy="1214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b="1">
                <a:solidFill>
                  <a:srgbClr val="C00000"/>
                </a:solidFill>
              </a:rPr>
              <a:t>使用 </a:t>
            </a:r>
            <a:r>
              <a:rPr lang="en-US" altLang="zh-TW" b="1">
                <a:solidFill>
                  <a:srgbClr val="C00000"/>
                </a:solidFill>
              </a:rPr>
              <a:t>readelf </a:t>
            </a:r>
            <a:r>
              <a:rPr lang="zh-TW" altLang="en-US" b="1">
                <a:solidFill>
                  <a:srgbClr val="C00000"/>
                </a:solidFill>
              </a:rPr>
              <a:t>分析 </a:t>
            </a:r>
            <a:r>
              <a:rPr lang="en-US" altLang="zh-TW" b="1">
                <a:solidFill>
                  <a:srgbClr val="C00000"/>
                </a:solidFill>
              </a:rPr>
              <a:t>Linux ELF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178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011A25-5291-4329-A93D-F77D48A2C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zh-TW" altLang="en-US" sz="6000" b="1" dirty="0">
                <a:solidFill>
                  <a:srgbClr val="FFCC66"/>
                </a:solidFill>
              </a:rPr>
              <a:t>使用 </a:t>
            </a:r>
            <a:r>
              <a:rPr lang="en-US" altLang="zh-TW" sz="6000" b="1" dirty="0" err="1">
                <a:solidFill>
                  <a:srgbClr val="FFCC66"/>
                </a:solidFill>
              </a:rPr>
              <a:t>objdump</a:t>
            </a:r>
            <a:r>
              <a:rPr lang="zh-TW" altLang="en-US" sz="6000" b="1" dirty="0">
                <a:solidFill>
                  <a:srgbClr val="FFCC66"/>
                </a:solidFill>
              </a:rPr>
              <a:t> 分析 </a:t>
            </a:r>
            <a:r>
              <a:rPr lang="en-US" altLang="zh-TW" sz="6000" b="1" dirty="0">
                <a:solidFill>
                  <a:srgbClr val="FFCC66"/>
                </a:solidFill>
              </a:rPr>
              <a:t>Linux ELF</a:t>
            </a:r>
            <a:endParaRPr lang="zh-TW" altLang="en-US" sz="6000" b="1" dirty="0">
              <a:solidFill>
                <a:srgbClr val="FFCC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634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9DB285AB-A0AA-4ACB-B699-7524D2EFF496}"/>
              </a:ext>
            </a:extLst>
          </p:cNvPr>
          <p:cNvSpPr txBox="1"/>
          <p:nvPr/>
        </p:nvSpPr>
        <p:spPr>
          <a:xfrm>
            <a:off x="8714096" y="12545"/>
            <a:ext cx="3477906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objdump </a:t>
            </a:r>
            <a:r>
              <a:rPr kumimoji="0" lang="zh-TW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指令簡介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16909475-90E4-4AF1-BC0D-9DA7C0636146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7226489" cy="716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b="1" dirty="0">
                <a:solidFill>
                  <a:srgbClr val="C00000"/>
                </a:solidFill>
              </a:rPr>
              <a:t>使用 </a:t>
            </a:r>
            <a:r>
              <a:rPr lang="en-US" altLang="zh-TW" b="1" dirty="0" err="1">
                <a:solidFill>
                  <a:srgbClr val="C00000"/>
                </a:solidFill>
              </a:rPr>
              <a:t>objdump</a:t>
            </a:r>
            <a:r>
              <a:rPr lang="en-US" altLang="zh-TW" b="1" dirty="0">
                <a:solidFill>
                  <a:srgbClr val="C00000"/>
                </a:solidFill>
              </a:rPr>
              <a:t> </a:t>
            </a:r>
            <a:r>
              <a:rPr lang="zh-TW" altLang="en-US" b="1" dirty="0">
                <a:solidFill>
                  <a:srgbClr val="C00000"/>
                </a:solidFill>
              </a:rPr>
              <a:t>分析 </a:t>
            </a:r>
            <a:r>
              <a:rPr lang="en-US" altLang="zh-TW" b="1" dirty="0">
                <a:solidFill>
                  <a:srgbClr val="C00000"/>
                </a:solidFill>
              </a:rPr>
              <a:t>Linux ELF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BFC5887-712E-448E-9155-88CD95F3A5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939834"/>
              </p:ext>
            </p:extLst>
          </p:nvPr>
        </p:nvGraphicFramePr>
        <p:xfrm>
          <a:off x="2711355" y="839532"/>
          <a:ext cx="6769290" cy="58558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8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11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574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 err="1"/>
                        <a:t>objdump</a:t>
                      </a:r>
                      <a:r>
                        <a:rPr lang="en-US" altLang="zh-TW" sz="2000" dirty="0"/>
                        <a:t> </a:t>
                      </a:r>
                      <a:r>
                        <a:rPr lang="en-US" altLang="zh-TW" sz="2000" dirty="0">
                          <a:solidFill>
                            <a:srgbClr val="FFFF00"/>
                          </a:solidFill>
                        </a:rPr>
                        <a:t>&lt;option(s)&gt; </a:t>
                      </a:r>
                      <a:r>
                        <a:rPr lang="en-US" altLang="zh-TW" sz="2000" dirty="0"/>
                        <a:t>&lt;file(s)&gt;</a:t>
                      </a:r>
                      <a:endParaRPr lang="zh-TW" altLang="en-US" sz="20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/>
                        <a:t>objdump</a:t>
                      </a:r>
                      <a:r>
                        <a:rPr lang="en-US" altLang="zh-TW" dirty="0"/>
                        <a:t> </a:t>
                      </a:r>
                      <a:r>
                        <a:rPr lang="en-US" altLang="zh-TW" dirty="0">
                          <a:solidFill>
                            <a:srgbClr val="FFFF00"/>
                          </a:solidFill>
                        </a:rPr>
                        <a:t>&lt;option(s)&gt; </a:t>
                      </a:r>
                      <a:r>
                        <a:rPr lang="en-US" altLang="zh-TW" dirty="0"/>
                        <a:t>&lt;file(s)&gt;</a:t>
                      </a:r>
                      <a:endParaRPr lang="zh-TW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74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solidFill>
                            <a:schemeClr val="tx1"/>
                          </a:solidFill>
                        </a:rPr>
                        <a:t>objdump</a:t>
                      </a:r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-F</a:t>
                      </a:r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TW" sz="2000" dirty="0" err="1">
                          <a:solidFill>
                            <a:schemeClr val="tx1"/>
                          </a:solidFill>
                        </a:rPr>
                        <a:t>xxxxxx</a:t>
                      </a:r>
                      <a:endParaRPr lang="en-US" altLang="zh-TW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solidFill>
                            <a:schemeClr val="bg1"/>
                          </a:solidFill>
                        </a:rPr>
                        <a:t>objdump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TW" b="1" dirty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-F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TW" dirty="0" err="1">
                          <a:solidFill>
                            <a:schemeClr val="bg1"/>
                          </a:solidFill>
                        </a:rPr>
                        <a:t>xxxxxx</a:t>
                      </a:r>
                      <a:endParaRPr lang="en-US" altLang="zh-TW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3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-h</a:t>
                      </a:r>
                      <a:endParaRPr lang="zh-TW" alt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顯示區段頭</a:t>
                      </a:r>
                      <a:r>
                        <a:rPr lang="en-US" altLang="zh-TW" sz="15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section headers</a:t>
                      </a:r>
                      <a:endParaRPr lang="zh-TW" alt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34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-g</a:t>
                      </a:r>
                      <a:endParaRPr lang="zh-TW" alt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5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顯示除錯資訊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34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-d</a:t>
                      </a:r>
                      <a:endParaRPr lang="zh-TW" alt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對包含機器指令的區段進行反組譚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34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-D</a:t>
                      </a:r>
                      <a:endParaRPr lang="zh-TW" altLang="en-US" sz="15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對所有的區段進行反組譯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34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-l</a:t>
                      </a:r>
                      <a:endParaRPr lang="zh-TW" alt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顯示行號資訊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34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-p</a:t>
                      </a:r>
                      <a:endParaRPr lang="zh-TW" alt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顯示專有檔頭資訊，具體內容取決於檔案格式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34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-f</a:t>
                      </a:r>
                      <a:endParaRPr lang="zh-TW" alt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顯示檔案檔頭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34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-r </a:t>
                      </a:r>
                      <a:endParaRPr lang="zh-TW" alt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顯示重定資訊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534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-R </a:t>
                      </a:r>
                      <a:endParaRPr lang="zh-TW" alt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顯示動態連結重定資訊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534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-s </a:t>
                      </a:r>
                      <a:endParaRPr lang="zh-TW" alt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顯示檔案所有內容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360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-S </a:t>
                      </a:r>
                      <a:endParaRPr lang="zh-TW" alt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5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顯示原始碼和反組譯程式碼</a:t>
                      </a:r>
                      <a:r>
                        <a:rPr lang="en-US" altLang="zh-TW" sz="15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</a:t>
                      </a:r>
                      <a:r>
                        <a:rPr lang="zh-TW" altLang="en-US" sz="15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包含－</a:t>
                      </a:r>
                      <a:r>
                        <a:rPr lang="en-US" altLang="zh-TW" sz="15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 </a:t>
                      </a:r>
                      <a:r>
                        <a:rPr lang="zh-TW" altLang="en-US" sz="15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參數</a:t>
                      </a:r>
                      <a:r>
                        <a:rPr lang="en-US" altLang="zh-TW" sz="15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  <a:endParaRPr lang="zh-TW" alt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574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-W</a:t>
                      </a:r>
                      <a:endParaRPr lang="zh-TW" alt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顯示檔案中包含有</a:t>
                      </a:r>
                      <a:r>
                        <a:rPr lang="en-US" altLang="zh-TW" sz="15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DWARF </a:t>
                      </a:r>
                      <a:r>
                        <a:rPr lang="zh-TW" altLang="en-US" sz="15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除錯資訊格式的區段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574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-t</a:t>
                      </a:r>
                      <a:endParaRPr lang="zh-TW" alt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顯示檔案的符號表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8574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-T </a:t>
                      </a:r>
                      <a:endParaRPr lang="zh-TW" alt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顯示動態連結符號表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8574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-x </a:t>
                      </a:r>
                      <a:endParaRPr lang="zh-TW" alt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5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顯示檔案的所有檔頭 </a:t>
                      </a:r>
                      <a:r>
                        <a:rPr lang="en-US" altLang="zh-TW" sz="15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--all</a:t>
                      </a:r>
                      <a:r>
                        <a:rPr lang="en-US" altLang="zh-TW" sz="1500" b="1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header</a:t>
                      </a:r>
                      <a:endParaRPr lang="zh-TW" alt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8089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9DB285AB-A0AA-4ACB-B699-7524D2EFF496}"/>
              </a:ext>
            </a:extLst>
          </p:cNvPr>
          <p:cNvSpPr txBox="1"/>
          <p:nvPr/>
        </p:nvSpPr>
        <p:spPr>
          <a:xfrm>
            <a:off x="6666931" y="12545"/>
            <a:ext cx="5525071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查看重定表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(Relocation Table)</a:t>
            </a: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16909475-90E4-4AF1-BC0D-9DA7C0636146}"/>
              </a:ext>
            </a:extLst>
          </p:cNvPr>
          <p:cNvSpPr txBox="1">
            <a:spLocks/>
          </p:cNvSpPr>
          <p:nvPr/>
        </p:nvSpPr>
        <p:spPr>
          <a:xfrm>
            <a:off x="2" y="-1"/>
            <a:ext cx="3678070" cy="1214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b="1" dirty="0">
                <a:solidFill>
                  <a:srgbClr val="C00000"/>
                </a:solidFill>
              </a:rPr>
              <a:t>使用 </a:t>
            </a:r>
            <a:r>
              <a:rPr lang="en-US" altLang="zh-TW" b="1" dirty="0" err="1">
                <a:solidFill>
                  <a:srgbClr val="C00000"/>
                </a:solidFill>
              </a:rPr>
              <a:t>objdump</a:t>
            </a:r>
            <a:r>
              <a:rPr lang="en-US" altLang="zh-TW" b="1" dirty="0">
                <a:solidFill>
                  <a:srgbClr val="C00000"/>
                </a:solidFill>
              </a:rPr>
              <a:t> </a:t>
            </a:r>
            <a:r>
              <a:rPr lang="zh-TW" altLang="en-US" b="1" dirty="0">
                <a:solidFill>
                  <a:srgbClr val="C00000"/>
                </a:solidFill>
              </a:rPr>
              <a:t>分析 </a:t>
            </a:r>
            <a:r>
              <a:rPr lang="en-US" altLang="zh-TW" b="1" dirty="0">
                <a:solidFill>
                  <a:srgbClr val="C00000"/>
                </a:solidFill>
              </a:rPr>
              <a:t>Linux ELF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BDB902A-BD7F-4390-A132-B21C7E650F0F}"/>
              </a:ext>
            </a:extLst>
          </p:cNvPr>
          <p:cNvSpPr/>
          <p:nvPr/>
        </p:nvSpPr>
        <p:spPr>
          <a:xfrm>
            <a:off x="9429468" y="691626"/>
            <a:ext cx="27625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objdump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-R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a.out</a:t>
            </a:r>
            <a:endParaRPr lang="en-US" altLang="zh-TW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22F4A84-9477-4446-8A42-98934E048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445" y="1508078"/>
            <a:ext cx="9175109" cy="496096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68475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9DB285AB-A0AA-4ACB-B699-7524D2EFF496}"/>
              </a:ext>
            </a:extLst>
          </p:cNvPr>
          <p:cNvSpPr txBox="1"/>
          <p:nvPr/>
        </p:nvSpPr>
        <p:spPr>
          <a:xfrm>
            <a:off x="8345606" y="12545"/>
            <a:ext cx="3846396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Global Offset Table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16909475-90E4-4AF1-BC0D-9DA7C0636146}"/>
              </a:ext>
            </a:extLst>
          </p:cNvPr>
          <p:cNvSpPr txBox="1">
            <a:spLocks/>
          </p:cNvSpPr>
          <p:nvPr/>
        </p:nvSpPr>
        <p:spPr>
          <a:xfrm>
            <a:off x="2" y="-1"/>
            <a:ext cx="3678070" cy="1214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b="1" dirty="0">
                <a:solidFill>
                  <a:srgbClr val="C00000"/>
                </a:solidFill>
              </a:rPr>
              <a:t>使用 </a:t>
            </a:r>
            <a:r>
              <a:rPr lang="en-US" altLang="zh-TW" b="1" dirty="0" err="1">
                <a:solidFill>
                  <a:srgbClr val="C00000"/>
                </a:solidFill>
              </a:rPr>
              <a:t>objdump</a:t>
            </a:r>
            <a:r>
              <a:rPr lang="en-US" altLang="zh-TW" b="1" dirty="0">
                <a:solidFill>
                  <a:srgbClr val="C00000"/>
                </a:solidFill>
              </a:rPr>
              <a:t> </a:t>
            </a:r>
            <a:r>
              <a:rPr lang="zh-TW" altLang="en-US" b="1" dirty="0">
                <a:solidFill>
                  <a:srgbClr val="C00000"/>
                </a:solidFill>
              </a:rPr>
              <a:t>分析 </a:t>
            </a:r>
            <a:r>
              <a:rPr lang="en-US" altLang="zh-TW" b="1" dirty="0">
                <a:solidFill>
                  <a:srgbClr val="C00000"/>
                </a:solidFill>
              </a:rPr>
              <a:t>Linux ELF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65B2CA5-6DAF-4518-94BA-C8B04EDB6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110" y="3429000"/>
            <a:ext cx="9053780" cy="251778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3E6605B-7877-49A8-A54A-B3D359769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6749" y="1003923"/>
            <a:ext cx="3364109" cy="174610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E356D808-3914-4112-A404-EEFB0257C654}"/>
              </a:ext>
            </a:extLst>
          </p:cNvPr>
          <p:cNvSpPr/>
          <p:nvPr/>
        </p:nvSpPr>
        <p:spPr>
          <a:xfrm>
            <a:off x="1762537" y="3659343"/>
            <a:ext cx="967015" cy="23709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華康細圓體(P)"/>
              <a:ea typeface="華康細圓體(P)"/>
              <a:cs typeface="+mn-cs"/>
            </a:endParaRPr>
          </a:p>
        </p:txBody>
      </p: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07883DE2-B0B5-4675-BC9B-1E218A249C78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 flipV="1">
            <a:off x="2729552" y="1876974"/>
            <a:ext cx="5857197" cy="1900916"/>
          </a:xfrm>
          <a:prstGeom prst="bentConnector3">
            <a:avLst>
              <a:gd name="adj1" fmla="val 68524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343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8DA45-CBFC-4D06-B33E-F40EAFE90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4552405" cy="845662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rgbClr val="C00000"/>
                </a:solidFill>
              </a:rPr>
              <a:t>Linux C </a:t>
            </a:r>
            <a:r>
              <a:rPr lang="zh-TW" altLang="en-US" b="1" dirty="0">
                <a:solidFill>
                  <a:srgbClr val="C00000"/>
                </a:solidFill>
              </a:rPr>
              <a:t>程式設計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EA8A83B7-B77A-45D1-BED3-F64A3710809B}"/>
              </a:ext>
            </a:extLst>
          </p:cNvPr>
          <p:cNvGrpSpPr/>
          <p:nvPr/>
        </p:nvGrpSpPr>
        <p:grpSpPr>
          <a:xfrm>
            <a:off x="840896" y="2095011"/>
            <a:ext cx="10503677" cy="2640275"/>
            <a:chOff x="840896" y="2095011"/>
            <a:chExt cx="10503677" cy="2640275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E89DE011-DF1C-4483-86E8-8FA31856E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7427" y="2686317"/>
              <a:ext cx="10497146" cy="204896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9DB285AB-A0AA-4ACB-B699-7524D2EFF496}"/>
                </a:ext>
              </a:extLst>
            </p:cNvPr>
            <p:cNvSpPr txBox="1"/>
            <p:nvPr/>
          </p:nvSpPr>
          <p:spPr>
            <a:xfrm>
              <a:off x="840896" y="2095011"/>
              <a:ext cx="3245434" cy="584775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查看 </a:t>
              </a:r>
              <a:r>
                <a:rPr kumimoji="0" lang="en-US" altLang="zh-TW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GCC</a:t>
              </a:r>
              <a:r>
                <a: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 的版本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99717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9DB285AB-A0AA-4ACB-B699-7524D2EFF496}"/>
              </a:ext>
            </a:extLst>
          </p:cNvPr>
          <p:cNvSpPr txBox="1"/>
          <p:nvPr/>
        </p:nvSpPr>
        <p:spPr>
          <a:xfrm>
            <a:off x="7403911" y="12545"/>
            <a:ext cx="4788092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查看 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Global Offset Table</a:t>
            </a: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16909475-90E4-4AF1-BC0D-9DA7C0636146}"/>
              </a:ext>
            </a:extLst>
          </p:cNvPr>
          <p:cNvSpPr txBox="1">
            <a:spLocks/>
          </p:cNvSpPr>
          <p:nvPr/>
        </p:nvSpPr>
        <p:spPr>
          <a:xfrm>
            <a:off x="2" y="-1"/>
            <a:ext cx="3678070" cy="1214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b="1" dirty="0">
                <a:solidFill>
                  <a:srgbClr val="C00000"/>
                </a:solidFill>
              </a:rPr>
              <a:t>使用 </a:t>
            </a:r>
            <a:r>
              <a:rPr lang="en-US" altLang="zh-TW" b="1" dirty="0" err="1">
                <a:solidFill>
                  <a:srgbClr val="C00000"/>
                </a:solidFill>
              </a:rPr>
              <a:t>objdump</a:t>
            </a:r>
            <a:r>
              <a:rPr lang="en-US" altLang="zh-TW" b="1" dirty="0">
                <a:solidFill>
                  <a:srgbClr val="C00000"/>
                </a:solidFill>
              </a:rPr>
              <a:t> </a:t>
            </a:r>
            <a:r>
              <a:rPr lang="zh-TW" altLang="en-US" b="1" dirty="0">
                <a:solidFill>
                  <a:srgbClr val="C00000"/>
                </a:solidFill>
              </a:rPr>
              <a:t>分析 </a:t>
            </a:r>
            <a:r>
              <a:rPr lang="en-US" altLang="zh-TW" b="1" dirty="0">
                <a:solidFill>
                  <a:srgbClr val="C00000"/>
                </a:solidFill>
              </a:rPr>
              <a:t>Linux ELF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2F0D81A-E2F2-4F79-B791-B047B9AF69D8}"/>
              </a:ext>
            </a:extLst>
          </p:cNvPr>
          <p:cNvSpPr/>
          <p:nvPr/>
        </p:nvSpPr>
        <p:spPr>
          <a:xfrm>
            <a:off x="7335672" y="691626"/>
            <a:ext cx="48563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objdump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-d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libgot.so </a:t>
            </a:r>
            <a:r>
              <a:rPr lang="en-US" altLang="zh-TW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-M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intel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ADEA7FB-67CF-4ACE-B820-454F49CE1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495" y="1339860"/>
            <a:ext cx="8041010" cy="532481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30790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8DA45-CBFC-4D06-B33E-F40EAFE90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4552405" cy="845662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rgbClr val="C00000"/>
                </a:solidFill>
              </a:rPr>
              <a:t>Linux C </a:t>
            </a:r>
            <a:r>
              <a:rPr lang="zh-TW" altLang="en-US" b="1" dirty="0">
                <a:solidFill>
                  <a:srgbClr val="C00000"/>
                </a:solidFill>
              </a:rPr>
              <a:t>程式設計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4C6D2B93-F458-498C-849A-EB74D1B6EB3B}"/>
              </a:ext>
            </a:extLst>
          </p:cNvPr>
          <p:cNvGrpSpPr/>
          <p:nvPr/>
        </p:nvGrpSpPr>
        <p:grpSpPr>
          <a:xfrm>
            <a:off x="1272433" y="969166"/>
            <a:ext cx="9647133" cy="5621045"/>
            <a:chOff x="1221062" y="962635"/>
            <a:chExt cx="9647133" cy="562104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D611D034-FEC3-435C-BB37-978DEEB50D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09" t="1468" r="347" b="1267"/>
            <a:stretch/>
          </p:blipFill>
          <p:spPr>
            <a:xfrm>
              <a:off x="1221062" y="1547410"/>
              <a:ext cx="9647133" cy="5036270"/>
            </a:xfrm>
            <a:prstGeom prst="rect">
              <a:avLst/>
            </a:prstGeom>
          </p:spPr>
        </p:pic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9DB285AB-A0AA-4ACB-B699-7524D2EFF496}"/>
                </a:ext>
              </a:extLst>
            </p:cNvPr>
            <p:cNvSpPr txBox="1"/>
            <p:nvPr/>
          </p:nvSpPr>
          <p:spPr>
            <a:xfrm>
              <a:off x="1221062" y="962635"/>
              <a:ext cx="2477070" cy="584775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編譯 </a:t>
              </a:r>
              <a:r>
                <a:rPr kumimoji="0" lang="en-US" altLang="zh-TW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C </a:t>
              </a:r>
              <a:r>
                <a: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程式</a:t>
              </a:r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1F34BFFD-3ED3-4CA1-B59B-0FD80F6FD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7867" y="0"/>
            <a:ext cx="1964132" cy="131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1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8DA45-CBFC-4D06-B33E-F40EAFE90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4552405" cy="845662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rgbClr val="C00000"/>
                </a:solidFill>
              </a:rPr>
              <a:t>Linux C </a:t>
            </a:r>
            <a:r>
              <a:rPr lang="zh-TW" altLang="en-US" b="1" dirty="0">
                <a:solidFill>
                  <a:srgbClr val="C00000"/>
                </a:solidFill>
              </a:rPr>
              <a:t>程式設計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DB285AB-A0AA-4ACB-B699-7524D2EFF496}"/>
              </a:ext>
            </a:extLst>
          </p:cNvPr>
          <p:cNvSpPr txBox="1"/>
          <p:nvPr/>
        </p:nvSpPr>
        <p:spPr>
          <a:xfrm>
            <a:off x="9714929" y="12545"/>
            <a:ext cx="2477070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前編譯過程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454A1E2B-5FB0-454C-8A60-DC715F63B218}"/>
              </a:ext>
            </a:extLst>
          </p:cNvPr>
          <p:cNvGrpSpPr/>
          <p:nvPr/>
        </p:nvGrpSpPr>
        <p:grpSpPr>
          <a:xfrm>
            <a:off x="2123420" y="1365905"/>
            <a:ext cx="7945160" cy="5128689"/>
            <a:chOff x="2123420" y="1365905"/>
            <a:chExt cx="7945160" cy="5128689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851DADDD-A523-4622-A2D6-674EAF079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31626" y="1365905"/>
              <a:ext cx="5928747" cy="117482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4B6E6A2E-2247-44E7-B769-5E2596C83D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239"/>
            <a:stretch/>
          </p:blipFill>
          <p:spPr>
            <a:xfrm>
              <a:off x="2123420" y="3840480"/>
              <a:ext cx="7945160" cy="1825350"/>
            </a:xfrm>
            <a:prstGeom prst="rect">
              <a:avLst/>
            </a:prstGeom>
          </p:spPr>
        </p:pic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48CD755C-9F7C-4E3D-9D89-A72D6F358E9A}"/>
                </a:ext>
              </a:extLst>
            </p:cNvPr>
            <p:cNvSpPr/>
            <p:nvPr/>
          </p:nvSpPr>
          <p:spPr>
            <a:xfrm>
              <a:off x="7289074" y="1711234"/>
              <a:ext cx="1561012" cy="535577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endParaRPr>
            </a:p>
          </p:txBody>
        </p: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517C7678-2C9C-44AB-A0B2-BD23CD16B1CF}"/>
                </a:ext>
              </a:extLst>
            </p:cNvPr>
            <p:cNvCxnSpPr>
              <a:cxnSpLocks/>
              <a:stCxn id="8" idx="2"/>
              <a:endCxn id="15" idx="0"/>
            </p:cNvCxnSpPr>
            <p:nvPr/>
          </p:nvCxnSpPr>
          <p:spPr>
            <a:xfrm flipH="1">
              <a:off x="8066314" y="2246811"/>
              <a:ext cx="3266" cy="626405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02357219-F3F0-42B3-9DA4-46CEDBE673F4}"/>
                </a:ext>
              </a:extLst>
            </p:cNvPr>
            <p:cNvSpPr txBox="1"/>
            <p:nvPr/>
          </p:nvSpPr>
          <p:spPr>
            <a:xfrm>
              <a:off x="7360920" y="2873216"/>
              <a:ext cx="1410788" cy="36933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輸出的檔案</a:t>
              </a:r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DE5A1F0C-10DD-4012-A150-A53442AFCA24}"/>
                </a:ext>
              </a:extLst>
            </p:cNvPr>
            <p:cNvSpPr/>
            <p:nvPr/>
          </p:nvSpPr>
          <p:spPr>
            <a:xfrm>
              <a:off x="4980213" y="1749191"/>
              <a:ext cx="1561012" cy="535577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endParaRPr>
            </a:p>
          </p:txBody>
        </p:sp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id="{B0754687-7D83-44D7-8B3F-73C9529C3376}"/>
                </a:ext>
              </a:extLst>
            </p:cNvPr>
            <p:cNvCxnSpPr>
              <a:cxnSpLocks/>
              <a:stCxn id="23" idx="2"/>
              <a:endCxn id="25" idx="0"/>
            </p:cNvCxnSpPr>
            <p:nvPr/>
          </p:nvCxnSpPr>
          <p:spPr>
            <a:xfrm flipH="1">
              <a:off x="5757453" y="2284768"/>
              <a:ext cx="3266" cy="626405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F312A80D-8769-410A-ACB1-BA055D4E039B}"/>
                </a:ext>
              </a:extLst>
            </p:cNvPr>
            <p:cNvSpPr txBox="1"/>
            <p:nvPr/>
          </p:nvSpPr>
          <p:spPr>
            <a:xfrm>
              <a:off x="5052059" y="2911173"/>
              <a:ext cx="1410788" cy="36933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原始程式碼</a:t>
              </a:r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6A2E409F-A19B-4448-8F7F-099E37FDD33B}"/>
                </a:ext>
              </a:extLst>
            </p:cNvPr>
            <p:cNvSpPr/>
            <p:nvPr/>
          </p:nvSpPr>
          <p:spPr>
            <a:xfrm>
              <a:off x="6096000" y="5011797"/>
              <a:ext cx="886097" cy="654033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endParaRPr>
            </a:p>
          </p:txBody>
        </p:sp>
        <p:cxnSp>
          <p:nvCxnSpPr>
            <p:cNvPr id="27" name="直線單箭頭接點 26">
              <a:extLst>
                <a:ext uri="{FF2B5EF4-FFF2-40B4-BE49-F238E27FC236}">
                  <a16:creationId xmlns:a16="http://schemas.microsoft.com/office/drawing/2014/main" id="{8B71F627-086B-4CE9-878B-5F5F789C1A59}"/>
                </a:ext>
              </a:extLst>
            </p:cNvPr>
            <p:cNvCxnSpPr>
              <a:cxnSpLocks/>
              <a:stCxn id="26" idx="2"/>
              <a:endCxn id="28" idx="0"/>
            </p:cNvCxnSpPr>
            <p:nvPr/>
          </p:nvCxnSpPr>
          <p:spPr>
            <a:xfrm flipH="1">
              <a:off x="6539048" y="5665830"/>
              <a:ext cx="1" cy="367099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AC8736F0-09C3-402C-B446-54AEE362B2E8}"/>
                </a:ext>
              </a:extLst>
            </p:cNvPr>
            <p:cNvSpPr txBox="1"/>
            <p:nvPr/>
          </p:nvSpPr>
          <p:spPr>
            <a:xfrm>
              <a:off x="5070020" y="6032929"/>
              <a:ext cx="2938055" cy="46166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為何檔案變這麼大？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8029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8DA45-CBFC-4D06-B33E-F40EAFE90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4552405" cy="845662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rgbClr val="C00000"/>
                </a:solidFill>
              </a:rPr>
              <a:t>Linux C </a:t>
            </a:r>
            <a:r>
              <a:rPr lang="zh-TW" altLang="en-US" b="1" dirty="0">
                <a:solidFill>
                  <a:srgbClr val="C00000"/>
                </a:solidFill>
              </a:rPr>
              <a:t>程式設計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DB285AB-A0AA-4ACB-B699-7524D2EFF496}"/>
              </a:ext>
            </a:extLst>
          </p:cNvPr>
          <p:cNvSpPr txBox="1"/>
          <p:nvPr/>
        </p:nvSpPr>
        <p:spPr>
          <a:xfrm>
            <a:off x="9714929" y="12545"/>
            <a:ext cx="2477070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前編譯過程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AC8736F0-09C3-402C-B446-54AEE362B2E8}"/>
              </a:ext>
            </a:extLst>
          </p:cNvPr>
          <p:cNvSpPr txBox="1"/>
          <p:nvPr/>
        </p:nvSpPr>
        <p:spPr>
          <a:xfrm>
            <a:off x="10260874" y="1036387"/>
            <a:ext cx="1931125" cy="830997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rPr>
              <a:t>為何檔案變這麼大？</a:t>
            </a:r>
          </a:p>
        </p:txBody>
      </p:sp>
      <p:cxnSp>
        <p:nvCxnSpPr>
          <p:cNvPr id="5" name="接點: 肘形 4">
            <a:extLst>
              <a:ext uri="{FF2B5EF4-FFF2-40B4-BE49-F238E27FC236}">
                <a16:creationId xmlns:a16="http://schemas.microsoft.com/office/drawing/2014/main" id="{0F53CD50-40C1-45C5-B192-F2DF39A7DFAD}"/>
              </a:ext>
            </a:extLst>
          </p:cNvPr>
          <p:cNvCxnSpPr>
            <a:cxnSpLocks/>
            <a:stCxn id="3" idx="2"/>
            <a:endCxn id="28" idx="0"/>
          </p:cNvCxnSpPr>
          <p:nvPr/>
        </p:nvCxnSpPr>
        <p:spPr>
          <a:xfrm rot="16200000" flipH="1">
            <a:off x="10870417" y="680366"/>
            <a:ext cx="439067" cy="272973"/>
          </a:xfrm>
          <a:prstGeom prst="bentConnector3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群組 3">
            <a:extLst>
              <a:ext uri="{FF2B5EF4-FFF2-40B4-BE49-F238E27FC236}">
                <a16:creationId xmlns:a16="http://schemas.microsoft.com/office/drawing/2014/main" id="{66DF471B-A1D6-4FB7-B980-E25109C3FC7A}"/>
              </a:ext>
            </a:extLst>
          </p:cNvPr>
          <p:cNvGrpSpPr/>
          <p:nvPr/>
        </p:nvGrpSpPr>
        <p:grpSpPr>
          <a:xfrm>
            <a:off x="871577" y="1036386"/>
            <a:ext cx="8770029" cy="5589662"/>
            <a:chOff x="754377" y="1032356"/>
            <a:chExt cx="8770029" cy="5589662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31814413-7EDD-4B17-8531-EA6F45D97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82483" y="1045416"/>
              <a:ext cx="6341923" cy="5576602"/>
            </a:xfrm>
            <a:prstGeom prst="rect">
              <a:avLst/>
            </a:prstGeom>
          </p:spPr>
        </p:pic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0F0FE1E7-5632-49B7-9F87-3625C4C0ABDD}"/>
                </a:ext>
              </a:extLst>
            </p:cNvPr>
            <p:cNvSpPr/>
            <p:nvPr/>
          </p:nvSpPr>
          <p:spPr>
            <a:xfrm>
              <a:off x="5914201" y="1032356"/>
              <a:ext cx="1074423" cy="280461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華康細圓體(P)"/>
                <a:ea typeface="華康細圓體(P)"/>
                <a:cs typeface="+mn-cs"/>
              </a:endParaRPr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84E37C36-C89B-4CDA-AA79-6783CEA122ED}"/>
                </a:ext>
              </a:extLst>
            </p:cNvPr>
            <p:cNvSpPr txBox="1"/>
            <p:nvPr/>
          </p:nvSpPr>
          <p:spPr>
            <a:xfrm>
              <a:off x="754377" y="3187386"/>
              <a:ext cx="1410788" cy="64633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查看 </a:t>
              </a:r>
              <a:r>
                <a:rPr kumimoji="0" lang="en-US" altLang="zh-TW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test.i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華康細圓體(P)"/>
                  <a:ea typeface="華康細圓體(P)"/>
                  <a:cs typeface="+mn-cs"/>
                </a:rPr>
                <a:t> 的檔案內容</a:t>
              </a:r>
            </a:p>
          </p:txBody>
        </p:sp>
        <p:cxnSp>
          <p:nvCxnSpPr>
            <p:cNvPr id="20" name="接點: 肘形 19">
              <a:extLst>
                <a:ext uri="{FF2B5EF4-FFF2-40B4-BE49-F238E27FC236}">
                  <a16:creationId xmlns:a16="http://schemas.microsoft.com/office/drawing/2014/main" id="{3EB11BEA-F8F4-40A6-B904-5506923B11EF}"/>
                </a:ext>
              </a:extLst>
            </p:cNvPr>
            <p:cNvCxnSpPr>
              <a:cxnSpLocks/>
              <a:stCxn id="29" idx="0"/>
              <a:endCxn id="31" idx="0"/>
            </p:cNvCxnSpPr>
            <p:nvPr/>
          </p:nvCxnSpPr>
          <p:spPr>
            <a:xfrm rot="16200000" flipH="1" flipV="1">
              <a:off x="2878077" y="-385950"/>
              <a:ext cx="2155030" cy="4991642"/>
            </a:xfrm>
            <a:prstGeom prst="bentConnector3">
              <a:avLst>
                <a:gd name="adj1" fmla="val -5153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8483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華康細圓體(P)"/>
        <a:ea typeface="華康細圓體(P)"/>
        <a:cs typeface=""/>
      </a:majorFont>
      <a:minorFont>
        <a:latin typeface="華康細圓體(P)"/>
        <a:ea typeface="華康細圓體(P)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華康細圓體(P)"/>
        <a:ea typeface="華康細圓體(P)"/>
        <a:cs typeface=""/>
      </a:majorFont>
      <a:minorFont>
        <a:latin typeface="華康細圓體(P)"/>
        <a:ea typeface="華康細圓體(P)"/>
        <a:cs typeface="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佈景主題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 佈景主題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 佈景主題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 佈景主題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 佈景主題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 佈景主題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 佈景主題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 佈景主題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 佈景主題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 佈景主題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 佈景主題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佈景主題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 佈景主題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 佈景主題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 佈景主題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Office 佈景主題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.xml><?xml version="1.0" encoding="utf-8"?>
<a:themeOverride xmlns:a="http://schemas.openxmlformats.org/drawingml/2006/main">
  <a:clrScheme name="Office 佈景主題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.xml><?xml version="1.0" encoding="utf-8"?>
<a:themeOverride xmlns:a="http://schemas.openxmlformats.org/drawingml/2006/main">
  <a:clrScheme name="Office 佈景主題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.xml><?xml version="1.0" encoding="utf-8"?>
<a:themeOverride xmlns:a="http://schemas.openxmlformats.org/drawingml/2006/main">
  <a:clrScheme name="Office 佈景主題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.xml><?xml version="1.0" encoding="utf-8"?>
<a:themeOverride xmlns:a="http://schemas.openxmlformats.org/drawingml/2006/main">
  <a:clrScheme name="Office 佈景主題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.xml><?xml version="1.0" encoding="utf-8"?>
<a:themeOverride xmlns:a="http://schemas.openxmlformats.org/drawingml/2006/main">
  <a:clrScheme name="Office 佈景主題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.xml><?xml version="1.0" encoding="utf-8"?>
<a:themeOverride xmlns:a="http://schemas.openxmlformats.org/drawingml/2006/main">
  <a:clrScheme name="Office 佈景主題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 佈景主題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.xml><?xml version="1.0" encoding="utf-8"?>
<a:themeOverride xmlns:a="http://schemas.openxmlformats.org/drawingml/2006/main">
  <a:clrScheme name="Office 佈景主題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.xml><?xml version="1.0" encoding="utf-8"?>
<a:themeOverride xmlns:a="http://schemas.openxmlformats.org/drawingml/2006/main">
  <a:clrScheme name="Office 佈景主題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.xml><?xml version="1.0" encoding="utf-8"?>
<a:themeOverride xmlns:a="http://schemas.openxmlformats.org/drawingml/2006/main">
  <a:clrScheme name="Office 佈景主題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.xml><?xml version="1.0" encoding="utf-8"?>
<a:themeOverride xmlns:a="http://schemas.openxmlformats.org/drawingml/2006/main">
  <a:clrScheme name="Office 佈景主題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.xml><?xml version="1.0" encoding="utf-8"?>
<a:themeOverride xmlns:a="http://schemas.openxmlformats.org/drawingml/2006/main">
  <a:clrScheme name="Office 佈景主題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.xml><?xml version="1.0" encoding="utf-8"?>
<a:themeOverride xmlns:a="http://schemas.openxmlformats.org/drawingml/2006/main">
  <a:clrScheme name="Office 佈景主題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.xml><?xml version="1.0" encoding="utf-8"?>
<a:themeOverride xmlns:a="http://schemas.openxmlformats.org/drawingml/2006/main">
  <a:clrScheme name="Office 佈景主題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.xml><?xml version="1.0" encoding="utf-8"?>
<a:themeOverride xmlns:a="http://schemas.openxmlformats.org/drawingml/2006/main">
  <a:clrScheme name="Office 佈景主題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.xml><?xml version="1.0" encoding="utf-8"?>
<a:themeOverride xmlns:a="http://schemas.openxmlformats.org/drawingml/2006/main">
  <a:clrScheme name="Office 佈景主題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.xml><?xml version="1.0" encoding="utf-8"?>
<a:themeOverride xmlns:a="http://schemas.openxmlformats.org/drawingml/2006/main">
  <a:clrScheme name="Office 佈景主題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 佈景主題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 佈景主題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 佈景主題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 佈景主題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 佈景主題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 佈景主題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</TotalTime>
  <Words>4688</Words>
  <Application>Microsoft Office PowerPoint</Application>
  <PresentationFormat>寬螢幕</PresentationFormat>
  <Paragraphs>652</Paragraphs>
  <Slides>60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60</vt:i4>
      </vt:variant>
    </vt:vector>
  </HeadingPairs>
  <TitlesOfParts>
    <vt:vector size="68" baseType="lpstr">
      <vt:lpstr>華康中明體(P)</vt:lpstr>
      <vt:lpstr>華康細圓體(P)</vt:lpstr>
      <vt:lpstr>Arial</vt:lpstr>
      <vt:lpstr>Calibri</vt:lpstr>
      <vt:lpstr>Times New Roman</vt:lpstr>
      <vt:lpstr>Wingdings</vt:lpstr>
      <vt:lpstr>Office 佈景主題</vt:lpstr>
      <vt:lpstr>Office Theme</vt:lpstr>
      <vt:lpstr>Linux程式開發與ELF 分析</vt:lpstr>
      <vt:lpstr>Agenda</vt:lpstr>
      <vt:lpstr>Linux C 程式開發：編譯與組譯</vt:lpstr>
      <vt:lpstr>Program(程式) V.S Process(行程)</vt:lpstr>
      <vt:lpstr>Linux C 程式設計</vt:lpstr>
      <vt:lpstr>Linux C 程式設計</vt:lpstr>
      <vt:lpstr>Linux C 程式設計</vt:lpstr>
      <vt:lpstr>Linux C 程式設計</vt:lpstr>
      <vt:lpstr>Linux C 程式設計</vt:lpstr>
      <vt:lpstr>Linux C 程式設計</vt:lpstr>
      <vt:lpstr>Linux C 程式設計</vt:lpstr>
      <vt:lpstr>Linux C 程式設計</vt:lpstr>
      <vt:lpstr>Linux C 程式設計</vt:lpstr>
      <vt:lpstr>Linux C 程式設計</vt:lpstr>
      <vt:lpstr>Linux C 程式設計</vt:lpstr>
      <vt:lpstr>Linux C 程式設計</vt:lpstr>
      <vt:lpstr>Linux C 程式設計</vt:lpstr>
      <vt:lpstr>Linux C 程式設計</vt:lpstr>
      <vt:lpstr>Linux C 程式設計</vt:lpstr>
      <vt:lpstr>Linux C 程式設計</vt:lpstr>
      <vt:lpstr>函式庫(Library)</vt:lpstr>
      <vt:lpstr>函式庫(Library)</vt:lpstr>
      <vt:lpstr>函式庫(Library)</vt:lpstr>
      <vt:lpstr>函式庫(Library)</vt:lpstr>
      <vt:lpstr>函式庫(Library)</vt:lpstr>
      <vt:lpstr>函式庫(Library)</vt:lpstr>
      <vt:lpstr>函式庫(Library)</vt:lpstr>
      <vt:lpstr>函式庫(Library)</vt:lpstr>
      <vt:lpstr>實作</vt:lpstr>
      <vt:lpstr>靜態函式庫</vt:lpstr>
      <vt:lpstr>靜態函式庫</vt:lpstr>
      <vt:lpstr>靜態函式庫</vt:lpstr>
      <vt:lpstr>共享函式庫</vt:lpstr>
      <vt:lpstr>共享函式庫</vt:lpstr>
      <vt:lpstr>共享函式庫</vt:lpstr>
      <vt:lpstr>GCC 編譯器指令參數</vt:lpstr>
      <vt:lpstr>Linux ELF 分析</vt:lpstr>
      <vt:lpstr>ELF (Excutable and Linking Format)</vt:lpstr>
      <vt:lpstr>ELF (Excutable and Linking Format)</vt:lpstr>
      <vt:lpstr>ELF (Excutable and Linking Format)</vt:lpstr>
      <vt:lpstr>ELF (Excutable and Linking Format)</vt:lpstr>
      <vt:lpstr>ELF (Excutable and Linking Format)</vt:lpstr>
      <vt:lpstr>ELF (Excutable and Linking Format)</vt:lpstr>
      <vt:lpstr>ELF (Excutable and Linking Format)</vt:lpstr>
      <vt:lpstr>ELF (Excutable and Linking Format)</vt:lpstr>
      <vt:lpstr>ELF (Excutable and Linking Format)</vt:lpstr>
      <vt:lpstr>使用 readelf 分析 Linux ELF</vt:lpstr>
      <vt:lpstr>使用 readelf 分析 Linux ELF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使用 objdump 分析 Linux ELF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崇睿 何</dc:creator>
  <cp:lastModifiedBy>崇睿 何</cp:lastModifiedBy>
  <cp:revision>20</cp:revision>
  <dcterms:created xsi:type="dcterms:W3CDTF">2023-01-04T08:14:31Z</dcterms:created>
  <dcterms:modified xsi:type="dcterms:W3CDTF">2023-01-04T12:33:14Z</dcterms:modified>
</cp:coreProperties>
</file>